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5" r:id="rId2"/>
  </p:sldMasterIdLst>
  <p:notesMasterIdLst>
    <p:notesMasterId r:id="rId61"/>
  </p:notesMasterIdLst>
  <p:handoutMasterIdLst>
    <p:handoutMasterId r:id="rId62"/>
  </p:handoutMasterIdLst>
  <p:sldIdLst>
    <p:sldId id="478" r:id="rId3"/>
    <p:sldId id="1016" r:id="rId4"/>
    <p:sldId id="1033" r:id="rId5"/>
    <p:sldId id="1034" r:id="rId6"/>
    <p:sldId id="1035" r:id="rId7"/>
    <p:sldId id="1036" r:id="rId8"/>
    <p:sldId id="1037" r:id="rId9"/>
    <p:sldId id="1038" r:id="rId10"/>
    <p:sldId id="1039" r:id="rId11"/>
    <p:sldId id="1044" r:id="rId12"/>
    <p:sldId id="1040" r:id="rId13"/>
    <p:sldId id="1041" r:id="rId14"/>
    <p:sldId id="1042" r:id="rId15"/>
    <p:sldId id="1043" r:id="rId16"/>
    <p:sldId id="1045" r:id="rId17"/>
    <p:sldId id="1046" r:id="rId18"/>
    <p:sldId id="1082" r:id="rId19"/>
    <p:sldId id="1032" r:id="rId20"/>
    <p:sldId id="1051" r:id="rId21"/>
    <p:sldId id="1052" r:id="rId22"/>
    <p:sldId id="1053" r:id="rId23"/>
    <p:sldId id="1054" r:id="rId24"/>
    <p:sldId id="1055" r:id="rId25"/>
    <p:sldId id="1057" r:id="rId26"/>
    <p:sldId id="1058" r:id="rId27"/>
    <p:sldId id="1065" r:id="rId28"/>
    <p:sldId id="1066" r:id="rId29"/>
    <p:sldId id="1067" r:id="rId30"/>
    <p:sldId id="1059" r:id="rId31"/>
    <p:sldId id="1061" r:id="rId32"/>
    <p:sldId id="1062" r:id="rId33"/>
    <p:sldId id="1063" r:id="rId34"/>
    <p:sldId id="1064" r:id="rId35"/>
    <p:sldId id="1060" r:id="rId36"/>
    <p:sldId id="1068" r:id="rId37"/>
    <p:sldId id="1069" r:id="rId38"/>
    <p:sldId id="1070" r:id="rId39"/>
    <p:sldId id="1071" r:id="rId40"/>
    <p:sldId id="1072" r:id="rId41"/>
    <p:sldId id="1073" r:id="rId42"/>
    <p:sldId id="1074" r:id="rId43"/>
    <p:sldId id="1075" r:id="rId44"/>
    <p:sldId id="1076" r:id="rId45"/>
    <p:sldId id="1077" r:id="rId46"/>
    <p:sldId id="1078" r:id="rId47"/>
    <p:sldId id="1079" r:id="rId48"/>
    <p:sldId id="1080" r:id="rId49"/>
    <p:sldId id="1081" r:id="rId50"/>
    <p:sldId id="1056" r:id="rId51"/>
    <p:sldId id="1083" r:id="rId52"/>
    <p:sldId id="1084" r:id="rId53"/>
    <p:sldId id="1085" r:id="rId54"/>
    <p:sldId id="1086" r:id="rId55"/>
    <p:sldId id="1087" r:id="rId56"/>
    <p:sldId id="1088" r:id="rId57"/>
    <p:sldId id="1089" r:id="rId58"/>
    <p:sldId id="366" r:id="rId59"/>
    <p:sldId id="369" r:id="rId60"/>
  </p:sldIdLst>
  <p:sldSz cx="14630400" cy="8229600"/>
  <p:notesSz cx="6858000" cy="9144000"/>
  <p:defaultTextStyle>
    <a:defPPr>
      <a:defRPr lang="en-US"/>
    </a:defPPr>
    <a:lvl1pPr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1pPr>
    <a:lvl2pPr marL="652780" indent="-195580"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2pPr>
    <a:lvl3pPr marL="1304925" indent="-390525"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3pPr>
    <a:lvl4pPr marL="1958975" indent="-587375"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4pPr>
    <a:lvl5pPr marL="2611755" indent="-782955"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418">
          <p15:clr>
            <a:srgbClr val="A4A3A4"/>
          </p15:clr>
        </p15:guide>
        <p15:guide id="2" pos="528">
          <p15:clr>
            <a:srgbClr val="A4A3A4"/>
          </p15:clr>
        </p15:guide>
        <p15:guide id="3" pos="86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424F"/>
    <a:srgbClr val="1086B9"/>
    <a:srgbClr val="FFFFFF"/>
    <a:srgbClr val="C5E7F1"/>
    <a:srgbClr val="DAFDD3"/>
    <a:srgbClr val="AADEBA"/>
    <a:srgbClr val="F3A999"/>
    <a:srgbClr val="98CFA8"/>
    <a:srgbClr val="F2F2F2"/>
    <a:srgbClr val="FCF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17" autoAdjust="0"/>
    <p:restoredTop sz="72381" autoAdjust="0"/>
  </p:normalViewPr>
  <p:slideViewPr>
    <p:cSldViewPr>
      <p:cViewPr varScale="1">
        <p:scale>
          <a:sx n="50" d="100"/>
          <a:sy n="50" d="100"/>
        </p:scale>
        <p:origin x="1066" y="29"/>
      </p:cViewPr>
      <p:guideLst>
        <p:guide orient="horz" pos="2418"/>
        <p:guide pos="528"/>
        <p:guide pos="86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Ran" userId="dbeed8448c6bb12c" providerId="LiveId" clId="{C05387E8-D482-4CFF-B517-547A7E0FB49E}"/>
    <pc:docChg chg="modSld">
      <pc:chgData name="Cheng Ran" userId="dbeed8448c6bb12c" providerId="LiveId" clId="{C05387E8-D482-4CFF-B517-547A7E0FB49E}" dt="2022-12-25T09:58:49.372" v="31" actId="20577"/>
      <pc:docMkLst>
        <pc:docMk/>
      </pc:docMkLst>
      <pc:sldChg chg="modSp mod">
        <pc:chgData name="Cheng Ran" userId="dbeed8448c6bb12c" providerId="LiveId" clId="{C05387E8-D482-4CFF-B517-547A7E0FB49E}" dt="2022-12-25T09:58:49.372" v="31" actId="20577"/>
        <pc:sldMkLst>
          <pc:docMk/>
          <pc:sldMk cId="0" sldId="478"/>
        </pc:sldMkLst>
        <pc:spChg chg="mod">
          <ac:chgData name="Cheng Ran" userId="dbeed8448c6bb12c" providerId="LiveId" clId="{C05387E8-D482-4CFF-B517-547A7E0FB49E}" dt="2022-12-25T09:58:49.372" v="31" actId="20577"/>
          <ac:spMkLst>
            <pc:docMk/>
            <pc:sldMk cId="0" sldId="478"/>
            <ac:spMk id="2" creationId="{00000000-0000-0000-0000-000000000000}"/>
          </ac:spMkLst>
        </pc:spChg>
        <pc:spChg chg="mod">
          <ac:chgData name="Cheng Ran" userId="dbeed8448c6bb12c" providerId="LiveId" clId="{C05387E8-D482-4CFF-B517-547A7E0FB49E}" dt="2022-12-25T09:58:34.652" v="0" actId="20577"/>
          <ac:spMkLst>
            <pc:docMk/>
            <pc:sldMk cId="0" sldId="478"/>
            <ac:spMk id="8193" creationId="{00000000-0000-0000-0000-000000000000}"/>
          </ac:spMkLst>
        </pc:spChg>
        <pc:spChg chg="mod">
          <ac:chgData name="Cheng Ran" userId="dbeed8448c6bb12c" providerId="LiveId" clId="{C05387E8-D482-4CFF-B517-547A7E0FB49E}" dt="2022-12-25T09:58:41.164" v="18" actId="20577"/>
          <ac:spMkLst>
            <pc:docMk/>
            <pc:sldMk cId="0" sldId="478"/>
            <ac:spMk id="819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MS PGothic" panose="020B0600070205080204" pitchFamily="34" charset="-128"/>
                <a:cs typeface="MS PGothic" panose="020B0600070205080204" pitchFamily="34"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a:defRPr sz="1200"/>
            </a:lvl1pPr>
          </a:lstStyle>
          <a:p>
            <a:pPr>
              <a:defRPr/>
            </a:pPr>
            <a:fld id="{967086C5-CEC5-47F0-83F0-856B364B431D}" type="datetimeFigureOut">
              <a:rPr lang="en-US" altLang="en-US"/>
              <a:t>12/25/2022</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MS PGothic" panose="020B0600070205080204" pitchFamily="34" charset="-128"/>
                <a:cs typeface="MS PGothic" panose="020B0600070205080204" pitchFamily="34"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pPr>
              <a:defRPr/>
            </a:pPr>
            <a:fld id="{20E07255-940D-4BDF-BD2F-B73D8A194996}" type="slidenum">
              <a:rPr lang="en-US" altLang="en-US"/>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34487-1A6A-4FE7-847E-D06598E2322B}" type="datetimeFigureOut">
              <a:rPr lang="zh-CN" altLang="en-US" smtClean="0"/>
              <a:t>2022/12/25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2D99C-A557-43A7-946E-F176689ED48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15900" indent="-215900">
              <a:lnSpc>
                <a:spcPct val="100000"/>
              </a:lnSpc>
            </a:pPr>
            <a:r>
              <a:rPr lang="en-US" altLang="zh-CN" dirty="0">
                <a:sym typeface="+mn-ea"/>
              </a:rPr>
              <a:t>In this chapter, I will introduce how to retrieve data from one table. Just from one table. I will introduce how to retrieve data from multiple table in next chapter.</a:t>
            </a:r>
            <a:endParaRPr lang="en-US" altLang="zh-CN" dirty="0"/>
          </a:p>
          <a:p>
            <a:pPr marL="215900" indent="-215900">
              <a:lnSpc>
                <a:spcPct val="100000"/>
              </a:lnSpc>
            </a:pPr>
            <a:endParaRPr lang="zh-CN" altLang="en-US" dirty="0"/>
          </a:p>
          <a:p>
            <a:pPr marL="215900" indent="-215900">
              <a:lnSpc>
                <a:spcPct val="100000"/>
              </a:lnSpc>
            </a:pPr>
            <a:endParaRPr lang="zh-CN" altLang="en-US"/>
          </a:p>
        </p:txBody>
      </p:sp>
      <p:sp>
        <p:nvSpPr>
          <p:cNvPr id="4" name="灯片编号占位符 3"/>
          <p:cNvSpPr>
            <a:spLocks noGrp="1"/>
          </p:cNvSpPr>
          <p:nvPr>
            <p:ph type="sldNum" sz="quarter" idx="5"/>
          </p:nvPr>
        </p:nvSpPr>
        <p:spPr/>
        <p:txBody>
          <a:bodyPr/>
          <a:lstStyle/>
          <a:p>
            <a:fld id="{FB32D99C-A557-43A7-946E-F176689ED48A}"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a:t>
            </a:fld>
            <a:endParaRPr lang="zh-CN" altLang="en-US"/>
          </a:p>
        </p:txBody>
      </p:sp>
    </p:spTree>
    <p:extLst>
      <p:ext uri="{BB962C8B-B14F-4D97-AF65-F5344CB8AC3E}">
        <p14:creationId xmlns:p14="http://schemas.microsoft.com/office/powerpoint/2010/main" val="287555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2007</a:t>
            </a:r>
            <a:r>
              <a:rPr lang="zh-CN" altLang="en-US" dirty="0"/>
              <a:t>年</a:t>
            </a:r>
            <a:r>
              <a:rPr lang="en-US" altLang="zh-CN" dirty="0"/>
              <a:t>1</a:t>
            </a:r>
            <a:r>
              <a:rPr lang="zh-CN" altLang="en-US" dirty="0"/>
              <a:t>月，图灵奖得主、关系数据库的鼻祖</a:t>
            </a:r>
            <a:r>
              <a:rPr lang="en-US" altLang="zh-CN" dirty="0"/>
              <a:t>Jim Gray</a:t>
            </a:r>
            <a:r>
              <a:rPr lang="zh-CN" altLang="en-US" dirty="0"/>
              <a:t>在海上消失。留下了一份遗产：</a:t>
            </a:r>
            <a:r>
              <a:rPr lang="en-US" altLang="zh-CN" dirty="0"/>
              <a:t>The Fourth Paradigm: Data-Intensive Scientific Discovery</a:t>
            </a:r>
            <a:r>
              <a:rPr lang="zh-CN" altLang="en-US" dirty="0"/>
              <a:t>（</a:t>
            </a:r>
            <a:r>
              <a:rPr lang="en-US" altLang="zh-CN" dirty="0"/>
              <a:t>《</a:t>
            </a:r>
            <a:r>
              <a:rPr lang="zh-CN" altLang="en-US" dirty="0"/>
              <a:t>第四范式：数据密集型科学发现</a:t>
            </a:r>
            <a:r>
              <a:rPr lang="en-US" altLang="zh-CN" dirty="0"/>
              <a:t>》</a:t>
            </a:r>
            <a:r>
              <a:rPr lang="zh-CN" altLang="en-US" dirty="0"/>
              <a:t>）</a:t>
            </a:r>
            <a:r>
              <a:rPr lang="en-US" altLang="zh-CN" dirty="0"/>
              <a:t>[1] </a:t>
            </a:r>
          </a:p>
          <a:p>
            <a:r>
              <a:rPr lang="en-US" altLang="zh-CN" dirty="0"/>
              <a:t>《</a:t>
            </a:r>
            <a:r>
              <a:rPr lang="zh-CN" altLang="en-US" dirty="0"/>
              <a:t>第四范式</a:t>
            </a:r>
            <a:r>
              <a:rPr lang="en-US" altLang="zh-CN" dirty="0"/>
              <a:t>》</a:t>
            </a:r>
            <a:r>
              <a:rPr lang="zh-CN" altLang="en-US" dirty="0"/>
              <a:t>是基于</a:t>
            </a:r>
            <a:r>
              <a:rPr lang="en-US" altLang="zh-CN" dirty="0"/>
              <a:t>Jim Gray</a:t>
            </a:r>
            <a:r>
              <a:rPr lang="zh-CN" altLang="en-US" dirty="0"/>
              <a:t>生前最后一次演讲稿整理而成。在这次演讲中，</a:t>
            </a:r>
            <a:r>
              <a:rPr lang="en-US" altLang="zh-CN" dirty="0"/>
              <a:t>Jim Gray</a:t>
            </a:r>
            <a:r>
              <a:rPr lang="zh-CN" altLang="en-US" dirty="0"/>
              <a:t>将人类科学的发展定义成为四个“范式”，并描绘了自己关于第四范式的愿景：</a:t>
            </a:r>
          </a:p>
          <a:p>
            <a:r>
              <a:rPr lang="zh-CN" altLang="en-US" dirty="0"/>
              <a:t>几千年前的科学，以记录和描述自然现象为主，称为“实验科学”，即第一范式，其典型案例如钻木取火；</a:t>
            </a:r>
          </a:p>
          <a:p>
            <a:r>
              <a:rPr lang="zh-CN" altLang="en-US" dirty="0"/>
              <a:t>数百年前，科学家们开始利用模型归纳总结过去记录的现象，发展出“理论科学”，即第二范式，其典型案例如牛顿三定律、麦克斯韦方程组、相对论等；</a:t>
            </a:r>
          </a:p>
          <a:p>
            <a:r>
              <a:rPr lang="zh-CN" altLang="en-US" dirty="0"/>
              <a:t>过去数十年，科学计算机的出现，诞生了“计算科学”，对复杂现象进行模拟仿真，推演出越来越多复杂的现象，其典型案例如模拟核试验、天气预报等；</a:t>
            </a:r>
          </a:p>
          <a:p>
            <a:r>
              <a:rPr lang="en-US" altLang="zh-CN" dirty="0"/>
              <a:t>Jim Gray</a:t>
            </a:r>
            <a:r>
              <a:rPr lang="zh-CN" altLang="en-US" dirty="0"/>
              <a:t>认为今天，以及未来科学的发展趋势是，随着数据量的高速增长，计算机将不仅仅能做模拟仿真，还能进行分析总结，得到理论。也就是说，过去由牛顿、爱因斯坦等科学家从事的工作，未来可以由计算机来做。</a:t>
            </a:r>
            <a:r>
              <a:rPr lang="en-US" altLang="zh-CN" dirty="0"/>
              <a:t>Jim Gray</a:t>
            </a:r>
            <a:r>
              <a:rPr lang="zh-CN" altLang="en-US" dirty="0"/>
              <a:t>将这种科学研究的方式，称为第四范式，即数据密集型科学。</a:t>
            </a:r>
          </a:p>
          <a:p>
            <a:endParaRPr kumimoji="1"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30</a:t>
            </a:fld>
            <a:endParaRPr lang="zh-CN" altLang="en-US"/>
          </a:p>
        </p:txBody>
      </p:sp>
    </p:spTree>
    <p:extLst>
      <p:ext uri="{BB962C8B-B14F-4D97-AF65-F5344CB8AC3E}">
        <p14:creationId xmlns:p14="http://schemas.microsoft.com/office/powerpoint/2010/main" val="235728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B32D99C-A557-43A7-946E-F176689ED48A}"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6795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xfrm>
            <a:off x="2286000" y="2819400"/>
            <a:ext cx="11506200" cy="2806787"/>
          </a:xfrm>
          <a:prstGeom prst="rect">
            <a:avLst/>
          </a:prstGeom>
        </p:spPr>
        <p:txBody>
          <a:bodyPr/>
          <a:lstStyle>
            <a:lvl1pPr algn="l">
              <a:defRPr sz="4600">
                <a:solidFill>
                  <a:srgbClr val="A2424F"/>
                </a:solidFill>
                <a:latin typeface="Lato Black" panose="020F0A02020204030203" pitchFamily="34" charset="0"/>
              </a:defRPr>
            </a:lvl1pPr>
          </a:lstStyle>
          <a:p>
            <a:r>
              <a:rPr lang="en-US" dirty="0"/>
              <a:t>Click to edit Master title style</a:t>
            </a:r>
          </a:p>
        </p:txBody>
      </p:sp>
      <p:sp>
        <p:nvSpPr>
          <p:cNvPr id="5124" name="Rectangle 4"/>
          <p:cNvSpPr>
            <a:spLocks noGrp="1" noChangeArrowheads="1"/>
          </p:cNvSpPr>
          <p:nvPr>
            <p:ph type="subTitle" idx="1"/>
          </p:nvPr>
        </p:nvSpPr>
        <p:spPr>
          <a:xfrm>
            <a:off x="2286000" y="5715000"/>
            <a:ext cx="11506200" cy="1676400"/>
          </a:xfrm>
        </p:spPr>
        <p:txBody>
          <a:bodyPr/>
          <a:lstStyle>
            <a:lvl1pPr marL="0" indent="0" algn="l">
              <a:spcBef>
                <a:spcPts val="0"/>
              </a:spcBef>
              <a:buFontTx/>
              <a:buNone/>
              <a:defRPr sz="3000">
                <a:latin typeface="Montserrat" panose="02000505000000020004" pitchFamily="2" charset="0"/>
              </a:defRPr>
            </a:lvl1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48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5EBB695-F12E-40D0-8EF0-227BD47236C6}"/>
              </a:ext>
            </a:extLst>
          </p:cNvPr>
          <p:cNvCxnSpPr>
            <a:cxnSpLocks/>
          </p:cNvCxnSpPr>
          <p:nvPr userDrawn="1"/>
        </p:nvCxnSpPr>
        <p:spPr bwMode="auto">
          <a:xfrm flipV="1">
            <a:off x="2895600" y="1214438"/>
            <a:ext cx="0" cy="5867400"/>
          </a:xfrm>
          <a:prstGeom prst="line">
            <a:avLst/>
          </a:prstGeom>
          <a:noFill/>
          <a:ln w="19050" algn="ctr">
            <a:solidFill>
              <a:schemeClr val="accent3">
                <a:alpha val="43921"/>
              </a:schemeClr>
            </a:solidFill>
            <a:prstDash val="lgDash"/>
            <a:round/>
            <a:headEnd/>
            <a:tailEnd/>
          </a:ln>
          <a:extLst>
            <a:ext uri="{909E8E84-426E-40DD-AFC4-6F175D3DCCD1}">
              <a14:hiddenFill xmlns:a14="http://schemas.microsoft.com/office/drawing/2010/main">
                <a:noFill/>
              </a14:hiddenFill>
            </a:ext>
          </a:extLst>
        </p:spPr>
      </p:cxnSp>
      <p:sp>
        <p:nvSpPr>
          <p:cNvPr id="5" name="Text Placeholder 4"/>
          <p:cNvSpPr>
            <a:spLocks noGrp="1"/>
          </p:cNvSpPr>
          <p:nvPr>
            <p:ph type="body" sz="quarter" idx="10"/>
          </p:nvPr>
        </p:nvSpPr>
        <p:spPr>
          <a:xfrm>
            <a:off x="3048000" y="2590800"/>
            <a:ext cx="10058400" cy="3048000"/>
          </a:xfrm>
        </p:spPr>
        <p:txBody>
          <a:bodyPr anchor="ctr"/>
          <a:lstStyle>
            <a:lvl1pPr marL="0" indent="0">
              <a:buNone/>
              <a:defRPr sz="4600">
                <a:solidFill>
                  <a:srgbClr val="A2424F"/>
                </a:solidFill>
              </a:defRPr>
            </a:lvl1pPr>
          </a:lstStyle>
          <a:p>
            <a:pPr lvl="0"/>
            <a:endParaRPr lang="en-US" dirty="0"/>
          </a:p>
        </p:txBody>
      </p:sp>
    </p:spTree>
    <p:extLst>
      <p:ext uri="{BB962C8B-B14F-4D97-AF65-F5344CB8AC3E}">
        <p14:creationId xmlns:p14="http://schemas.microsoft.com/office/powerpoint/2010/main" val="245985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42719" y="483871"/>
            <a:ext cx="13144966" cy="1013460"/>
          </a:xfrm>
        </p:spPr>
        <p:txBody>
          <a:bodyPr/>
          <a:lstStyle>
            <a:lvl1pPr>
              <a:defRPr b="0" i="0">
                <a:latin typeface="Gill Sans SemiBold" panose="020B0502020104020203" pitchFamily="34" charset="-79"/>
                <a:cs typeface="Gill Sans SemiBold" panose="020B0502020104020203" pitchFamily="34" charset="-79"/>
              </a:defRPr>
            </a:lvl1pPr>
          </a:lstStyle>
          <a:p>
            <a:r>
              <a:rPr lang="en-US" altLang="zh-CN" dirty="0"/>
              <a:t>Slide Title</a:t>
            </a:r>
            <a:endParaRPr lang="zh-CN" altLang="en-US" dirty="0"/>
          </a:p>
        </p:txBody>
      </p:sp>
      <p:sp>
        <p:nvSpPr>
          <p:cNvPr id="3" name="内容占位符 2"/>
          <p:cNvSpPr>
            <a:spLocks noGrp="1"/>
          </p:cNvSpPr>
          <p:nvPr>
            <p:ph idx="1"/>
          </p:nvPr>
        </p:nvSpPr>
        <p:spPr/>
        <p:txBody>
          <a:bodyPr/>
          <a:lstStyle>
            <a:lvl1pPr marL="329566" indent="-329566">
              <a:tabLst/>
              <a:defRPr b="0" i="0">
                <a:latin typeface="Gill Sans Light" panose="020B0302020104020203" pitchFamily="34" charset="-79"/>
                <a:cs typeface="Gill Sans Light" panose="020B0302020104020203" pitchFamily="34" charset="-79"/>
              </a:defRPr>
            </a:lvl1pPr>
            <a:lvl2pPr marL="647700" indent="-321946">
              <a:tabLst/>
              <a:defRPr b="0" i="0">
                <a:latin typeface="Gill Sans Light" panose="020B0302020104020203" pitchFamily="34" charset="-79"/>
                <a:cs typeface="Gill Sans Light" panose="020B0302020104020203" pitchFamily="34" charset="-79"/>
              </a:defRPr>
            </a:lvl2pPr>
            <a:lvl3pPr marL="965836" indent="-321946">
              <a:tabLst/>
              <a:defRPr b="0" i="0">
                <a:latin typeface="Gill Sans Light" panose="020B0302020104020203" pitchFamily="34" charset="-79"/>
                <a:cs typeface="Gill Sans Light" panose="020B0302020104020203" pitchFamily="34" charset="-79"/>
              </a:defRPr>
            </a:lvl3pPr>
            <a:lvl4pPr marL="1283970" indent="-316230">
              <a:tabLst/>
              <a:defRPr b="0" i="0">
                <a:latin typeface="Gill Sans Light" panose="020B0302020104020203" pitchFamily="34" charset="-79"/>
                <a:cs typeface="Gill Sans Light" panose="020B0302020104020203" pitchFamily="34" charset="-79"/>
              </a:defRPr>
            </a:lvl4pPr>
            <a:lvl5pPr marL="1602106" indent="-308610">
              <a:tabLst/>
              <a:defRPr b="0" i="0">
                <a:latin typeface="Gill Sans Light" panose="020B0302020104020203" pitchFamily="34" charset="-79"/>
                <a:cs typeface="Gill Sans Light" panose="020B0302020104020203" pitchFamily="34" charset="-79"/>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84601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838200" y="1981200"/>
            <a:ext cx="12954000" cy="5334000"/>
          </a:xfrm>
          <a:prstGeom prst="rect">
            <a:avLst/>
          </a:prstGeom>
          <a:noFill/>
          <a:ln>
            <a:noFill/>
          </a:ln>
        </p:spPr>
        <p:txBody>
          <a:bodyPr/>
          <a:lstStyle>
            <a:lvl1pPr>
              <a:buClr>
                <a:srgbClr val="A2424F"/>
              </a:buClr>
              <a:defRPr>
                <a:latin typeface="Lato" panose="020F0502020204030203" pitchFamily="34" charset="0"/>
              </a:defRPr>
            </a:lvl1pPr>
            <a:lvl2pPr>
              <a:buClr>
                <a:schemeClr val="bg1">
                  <a:lumMod val="65000"/>
                </a:schemeClr>
              </a:buClr>
              <a:defRPr>
                <a:latin typeface="Lato" panose="020F0502020204030203" pitchFamily="34" charset="0"/>
              </a:defRPr>
            </a:lvl2pPr>
            <a:lvl3pPr>
              <a:buClr>
                <a:srgbClr val="F3A999"/>
              </a:buCl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3"/>
          <p:cNvSpPr>
            <a:spLocks noGrp="1"/>
          </p:cNvSpPr>
          <p:nvPr>
            <p:ph type="title"/>
          </p:nvPr>
        </p:nvSpPr>
        <p:spPr>
          <a:xfrm>
            <a:off x="838200" y="330200"/>
            <a:ext cx="12954000" cy="1422400"/>
          </a:xfrm>
          <a:prstGeom prst="rect">
            <a:avLst/>
          </a:prstGeom>
        </p:spPr>
        <p:txBody>
          <a:bodyPr rtlCol="0">
            <a:normAutofit/>
          </a:bodyPr>
          <a:lstStyle>
            <a:lvl1pPr>
              <a:defRPr b="1">
                <a:solidFill>
                  <a:srgbClr val="A2424F"/>
                </a:solidFill>
                <a:latin typeface="Lato" panose="020F0502020204030203" pitchFamily="34"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A2424F"/>
                </a:solidFill>
                <a:latin typeface="Lato" panose="020F0502020204030203" pitchFamily="34" charset="0"/>
              </a:defRPr>
            </a:lvl1p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cxnSp>
        <p:nvCxnSpPr>
          <p:cNvPr id="11" name="Straight Connector 10"/>
          <p:cNvCxnSpPr/>
          <p:nvPr userDrawn="1"/>
        </p:nvCxnSpPr>
        <p:spPr bwMode="auto">
          <a:xfrm flipV="1">
            <a:off x="2895600" y="1214438"/>
            <a:ext cx="0" cy="5867400"/>
          </a:xfrm>
          <a:prstGeom prst="line">
            <a:avLst/>
          </a:prstGeom>
          <a:noFill/>
          <a:ln w="19050" algn="ctr">
            <a:solidFill>
              <a:schemeClr val="accent3">
                <a:alpha val="43921"/>
              </a:schemeClr>
            </a:solidFill>
            <a:prstDash val="lgDash"/>
            <a:round/>
          </a:ln>
          <a:extLst>
            <a:ext uri="{909E8E84-426E-40DD-AFC4-6F175D3DCCD1}">
              <a14:hiddenFill xmlns:a14="http://schemas.microsoft.com/office/drawing/2010/main">
                <a:noFill/>
              </a14:hiddenFill>
            </a:ext>
          </a:extLst>
        </p:spPr>
      </p:cxnSp>
      <p:sp>
        <p:nvSpPr>
          <p:cNvPr id="5" name="Text Placeholder 4"/>
          <p:cNvSpPr>
            <a:spLocks noGrp="1"/>
          </p:cNvSpPr>
          <p:nvPr>
            <p:ph type="body" sz="quarter" idx="10"/>
          </p:nvPr>
        </p:nvSpPr>
        <p:spPr>
          <a:xfrm>
            <a:off x="3048000" y="2590800"/>
            <a:ext cx="10058400" cy="3048000"/>
          </a:xfrm>
        </p:spPr>
        <p:txBody>
          <a:bodyPr anchor="ctr"/>
          <a:lstStyle>
            <a:lvl1pPr marL="0" indent="0">
              <a:buNone/>
              <a:defRPr sz="4600">
                <a:solidFill>
                  <a:srgbClr val="A2424F"/>
                </a:solidFill>
              </a:defRPr>
            </a:lvl1pPr>
          </a:lstStyle>
          <a:p>
            <a:pPr lvl="0"/>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316736" y="7751742"/>
            <a:ext cx="2966725" cy="438150"/>
          </a:xfrm>
          <a:prstGeom prst="rect">
            <a:avLst/>
          </a:prstGeom>
        </p:spPr>
        <p:txBody>
          <a:bodyPr/>
          <a:lstStyle/>
          <a:p>
            <a:fld id="{71870A07-625F-4141-A252-1CF739E29EFB}" type="datetimeFigureOut">
              <a:rPr lang="zh-CN" altLang="en-US" smtClean="0"/>
              <a:t>2022/12/25</a:t>
            </a:fld>
            <a:endParaRPr lang="zh-CN" altLang="en-US"/>
          </a:p>
        </p:txBody>
      </p:sp>
      <p:sp>
        <p:nvSpPr>
          <p:cNvPr id="5" name="Footer Placeholder 4"/>
          <p:cNvSpPr>
            <a:spLocks noGrp="1"/>
          </p:cNvSpPr>
          <p:nvPr>
            <p:ph type="ftr" sz="quarter" idx="11"/>
          </p:nvPr>
        </p:nvSpPr>
        <p:spPr>
          <a:xfrm>
            <a:off x="4423422" y="7885676"/>
            <a:ext cx="5787365" cy="304216"/>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3055970" y="7864752"/>
            <a:ext cx="1574430" cy="304216"/>
          </a:xfrm>
        </p:spPr>
        <p:txBody>
          <a:bodyPr/>
          <a:lstStyle/>
          <a:p>
            <a:fld id="{BFD3BF4F-535B-4E63-8066-DB812B20651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xfrm>
            <a:off x="2286000" y="2819400"/>
            <a:ext cx="11506200" cy="2806787"/>
          </a:xfrm>
          <a:prstGeom prst="rect">
            <a:avLst/>
          </a:prstGeom>
        </p:spPr>
        <p:txBody>
          <a:bodyPr/>
          <a:lstStyle>
            <a:lvl1pPr algn="l">
              <a:defRPr sz="4600">
                <a:solidFill>
                  <a:srgbClr val="A2424F"/>
                </a:solidFill>
                <a:latin typeface="Lato Black" panose="020F0A02020204030203" pitchFamily="34" charset="0"/>
              </a:defRPr>
            </a:lvl1pPr>
          </a:lstStyle>
          <a:p>
            <a:r>
              <a:rPr lang="en-US" dirty="0"/>
              <a:t>Click to edit Master title style</a:t>
            </a:r>
          </a:p>
        </p:txBody>
      </p:sp>
      <p:sp>
        <p:nvSpPr>
          <p:cNvPr id="5124" name="Rectangle 4"/>
          <p:cNvSpPr>
            <a:spLocks noGrp="1" noChangeArrowheads="1"/>
          </p:cNvSpPr>
          <p:nvPr>
            <p:ph type="subTitle" idx="1"/>
          </p:nvPr>
        </p:nvSpPr>
        <p:spPr>
          <a:xfrm>
            <a:off x="2286000" y="5715000"/>
            <a:ext cx="11506200" cy="1676400"/>
          </a:xfrm>
        </p:spPr>
        <p:txBody>
          <a:bodyPr/>
          <a:lstStyle>
            <a:lvl1pPr marL="0" indent="0" algn="l">
              <a:spcBef>
                <a:spcPts val="0"/>
              </a:spcBef>
              <a:buFontTx/>
              <a:buNone/>
              <a:defRPr sz="3000">
                <a:latin typeface="Montserrat" panose="02000505000000020004" pitchFamily="2" charset="0"/>
              </a:defRPr>
            </a:lvl1pPr>
          </a:lstStyle>
          <a:p>
            <a:r>
              <a:rPr lang="en-US" dirty="0"/>
              <a:t>Click to edit Master subtitle style</a:t>
            </a:r>
          </a:p>
        </p:txBody>
      </p:sp>
    </p:spTree>
    <p:extLst>
      <p:ext uri="{BB962C8B-B14F-4D97-AF65-F5344CB8AC3E}">
        <p14:creationId xmlns:p14="http://schemas.microsoft.com/office/powerpoint/2010/main" val="219229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838200" y="1981200"/>
            <a:ext cx="12954000" cy="5334000"/>
          </a:xfrm>
          <a:prstGeom prst="rect">
            <a:avLst/>
          </a:prstGeom>
          <a:noFill/>
          <a:ln>
            <a:noFill/>
          </a:ln>
          <a:extLst>
            <a:ext uri="{909E8E84-426E-40dd-AFC4-6F175D3DCCD1}"/>
            <a:ext uri="{91240B29-F687-4f45-9708-019B960494DF}"/>
            <a:ext uri="{FAA26D3D-D897-4be2-8F04-BA451C77F1D7}"/>
          </a:extLst>
        </p:spPr>
        <p:txBody>
          <a:bodyPr/>
          <a:lstStyle>
            <a:lvl1pPr>
              <a:buClr>
                <a:srgbClr val="A2424F"/>
              </a:buClr>
              <a:defRPr>
                <a:latin typeface="Lato" panose="020F0502020204030203" pitchFamily="34" charset="0"/>
              </a:defRPr>
            </a:lvl1pPr>
            <a:lvl2pPr>
              <a:buClr>
                <a:schemeClr val="bg1">
                  <a:lumMod val="65000"/>
                </a:schemeClr>
              </a:buClr>
              <a:defRPr>
                <a:latin typeface="Lato" panose="020F0502020204030203" pitchFamily="34" charset="0"/>
              </a:defRPr>
            </a:lvl2pPr>
            <a:lvl3pPr>
              <a:buClr>
                <a:srgbClr val="F3A999"/>
              </a:buCl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3"/>
          <p:cNvSpPr>
            <a:spLocks noGrp="1"/>
          </p:cNvSpPr>
          <p:nvPr>
            <p:ph type="title"/>
          </p:nvPr>
        </p:nvSpPr>
        <p:spPr>
          <a:xfrm>
            <a:off x="838200" y="330200"/>
            <a:ext cx="12954000" cy="1422400"/>
          </a:xfrm>
          <a:prstGeom prst="rect">
            <a:avLst/>
          </a:prstGeom>
        </p:spPr>
        <p:txBody>
          <a:bodyPr rtlCol="0">
            <a:normAutofit/>
          </a:bodyPr>
          <a:lstStyle>
            <a:lvl1pPr>
              <a:defRPr b="1">
                <a:solidFill>
                  <a:srgbClr val="A2424F"/>
                </a:solidFill>
                <a:latin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237901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A2424F"/>
                </a:solidFill>
                <a:latin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4463752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38200" y="1905000"/>
            <a:ext cx="12954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Title Placeholder 3"/>
          <p:cNvSpPr>
            <a:spLocks noGrp="1"/>
          </p:cNvSpPr>
          <p:nvPr>
            <p:ph type="title"/>
          </p:nvPr>
        </p:nvSpPr>
        <p:spPr bwMode="auto">
          <a:xfrm>
            <a:off x="838200" y="330200"/>
            <a:ext cx="129540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rtl="0" eaLnBrk="0" fontAlgn="base" hangingPunct="0">
        <a:spcBef>
          <a:spcPct val="0"/>
        </a:spcBef>
        <a:spcAft>
          <a:spcPct val="0"/>
        </a:spcAft>
        <a:defRPr sz="4400">
          <a:solidFill>
            <a:srgbClr val="A2424F"/>
          </a:solidFill>
          <a:latin typeface="Tahoma" panose="020B0604030504040204" pitchFamily="34" charset="0"/>
          <a:ea typeface="Tahoma" panose="020B0604030504040204" pitchFamily="34" charset="0"/>
          <a:cs typeface="Tahoma" panose="020B0604030504040204" pitchFamily="34" charset="0"/>
        </a:defRPr>
      </a:lvl1pPr>
      <a:lvl2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2pPr>
      <a:lvl3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3pPr>
      <a:lvl4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4pPr>
      <a:lvl5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5pPr>
      <a:lvl6pPr marL="653415"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6pPr>
      <a:lvl7pPr marL="1306195"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7pPr>
      <a:lvl8pPr marL="1959610"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8pPr>
      <a:lvl9pPr marL="2612390"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9pPr>
    </p:titleStyle>
    <p:bodyStyle>
      <a:lvl1pPr marL="335280" indent="-335280" algn="l" rtl="0" eaLnBrk="0" fontAlgn="base" hangingPunct="0">
        <a:spcBef>
          <a:spcPts val="400"/>
        </a:spcBef>
        <a:spcAft>
          <a:spcPts val="200"/>
        </a:spcAft>
        <a:buClr>
          <a:schemeClr val="bg2"/>
        </a:buClr>
        <a:buSzPct val="80000"/>
        <a:buChar char="•"/>
        <a:defRPr sz="3000">
          <a:solidFill>
            <a:srgbClr val="262626"/>
          </a:solidFill>
          <a:latin typeface="Tahoma" panose="020B0604030504040204" pitchFamily="34" charset="0"/>
          <a:ea typeface="Tahoma" panose="020B0604030504040204" pitchFamily="34" charset="0"/>
          <a:cs typeface="Tahoma" panose="020B0604030504040204" pitchFamily="34" charset="0"/>
        </a:defRPr>
      </a:lvl1pPr>
      <a:lvl2pPr marL="687705" indent="-352425" algn="l" rtl="0" eaLnBrk="0" fontAlgn="base" hangingPunct="0">
        <a:spcBef>
          <a:spcPts val="400"/>
        </a:spcBef>
        <a:spcAft>
          <a:spcPts val="200"/>
        </a:spcAft>
        <a:buClr>
          <a:srgbClr val="ADD3F7"/>
        </a:buClr>
        <a:buSzPct val="90000"/>
        <a:buFont typeface="Times" panose="02020603050405020304" pitchFamily="18" charset="0"/>
        <a:buChar char="•"/>
        <a:defRPr sz="2600">
          <a:solidFill>
            <a:srgbClr val="262626"/>
          </a:solidFill>
          <a:latin typeface="Tahoma" panose="020B0604030504040204" pitchFamily="34" charset="0"/>
          <a:ea typeface="Tahoma" panose="020B0604030504040204" pitchFamily="34" charset="0"/>
          <a:cs typeface="Tahoma" panose="020B0604030504040204" pitchFamily="34" charset="0"/>
        </a:defRPr>
      </a:lvl2pPr>
      <a:lvl3pPr marL="1631950" indent="-325755" algn="l" rtl="0" eaLnBrk="0" fontAlgn="base" hangingPunct="0">
        <a:spcBef>
          <a:spcPts val="400"/>
        </a:spcBef>
        <a:spcAft>
          <a:spcPts val="200"/>
        </a:spcAft>
        <a:buClr>
          <a:schemeClr val="tx2"/>
        </a:buClr>
        <a:buSzPct val="90000"/>
        <a:buChar char="•"/>
        <a:defRPr sz="2400">
          <a:solidFill>
            <a:srgbClr val="262626"/>
          </a:solidFill>
          <a:latin typeface="Tahoma" panose="020B0604030504040204" pitchFamily="34" charset="0"/>
          <a:ea typeface="Tahoma" panose="020B0604030504040204" pitchFamily="34" charset="0"/>
          <a:cs typeface="Tahoma" panose="020B0604030504040204" pitchFamily="34" charset="0"/>
        </a:defRPr>
      </a:lvl3pPr>
      <a:lvl4pPr marL="2284730" indent="-325755"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4pPr>
      <a:lvl5pPr marL="2938780" indent="-325755"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5pPr>
      <a:lvl6pPr marL="3592195" indent="-326390" algn="l" rtl="0" fontAlgn="base">
        <a:spcBef>
          <a:spcPct val="20000"/>
        </a:spcBef>
        <a:spcAft>
          <a:spcPct val="0"/>
        </a:spcAft>
        <a:buChar char="»"/>
        <a:defRPr sz="3400">
          <a:solidFill>
            <a:srgbClr val="EEEAFF"/>
          </a:solidFill>
          <a:latin typeface="+mn-lt"/>
          <a:ea typeface="+mn-ea"/>
        </a:defRPr>
      </a:lvl6pPr>
      <a:lvl7pPr marL="4244975" indent="-326390" algn="l" rtl="0" fontAlgn="base">
        <a:spcBef>
          <a:spcPct val="20000"/>
        </a:spcBef>
        <a:spcAft>
          <a:spcPct val="0"/>
        </a:spcAft>
        <a:buChar char="»"/>
        <a:defRPr sz="3400">
          <a:solidFill>
            <a:srgbClr val="EEEAFF"/>
          </a:solidFill>
          <a:latin typeface="+mn-lt"/>
          <a:ea typeface="+mn-ea"/>
        </a:defRPr>
      </a:lvl7pPr>
      <a:lvl8pPr marL="4898390" indent="-326390" algn="l" rtl="0" fontAlgn="base">
        <a:spcBef>
          <a:spcPct val="20000"/>
        </a:spcBef>
        <a:spcAft>
          <a:spcPct val="0"/>
        </a:spcAft>
        <a:buChar char="»"/>
        <a:defRPr sz="3400">
          <a:solidFill>
            <a:srgbClr val="EEEAFF"/>
          </a:solidFill>
          <a:latin typeface="+mn-lt"/>
          <a:ea typeface="+mn-ea"/>
        </a:defRPr>
      </a:lvl8pPr>
      <a:lvl9pPr marL="5551170" indent="-326390" algn="l" rtl="0" fontAlgn="base">
        <a:spcBef>
          <a:spcPct val="20000"/>
        </a:spcBef>
        <a:spcAft>
          <a:spcPct val="0"/>
        </a:spcAft>
        <a:buChar char="»"/>
        <a:defRPr sz="3400">
          <a:solidFill>
            <a:srgbClr val="EEEAFF"/>
          </a:solidFill>
          <a:latin typeface="+mn-lt"/>
          <a:ea typeface="+mn-ea"/>
        </a:defRPr>
      </a:lvl9pPr>
    </p:bodyStyle>
    <p:otherStyle>
      <a:defPPr>
        <a:defRPr lang="en-US"/>
      </a:defPPr>
      <a:lvl1pPr marL="0" algn="l" defTabSz="653415" rtl="0" eaLnBrk="1" latinLnBrk="0" hangingPunct="1">
        <a:defRPr sz="2600" kern="1200">
          <a:solidFill>
            <a:schemeClr val="tx1"/>
          </a:solidFill>
          <a:latin typeface="+mn-lt"/>
          <a:ea typeface="+mn-ea"/>
          <a:cs typeface="+mn-cs"/>
        </a:defRPr>
      </a:lvl1pPr>
      <a:lvl2pPr marL="653415" algn="l" defTabSz="653415" rtl="0" eaLnBrk="1" latinLnBrk="0" hangingPunct="1">
        <a:defRPr sz="2600" kern="1200">
          <a:solidFill>
            <a:schemeClr val="tx1"/>
          </a:solidFill>
          <a:latin typeface="+mn-lt"/>
          <a:ea typeface="+mn-ea"/>
          <a:cs typeface="+mn-cs"/>
        </a:defRPr>
      </a:lvl2pPr>
      <a:lvl3pPr marL="1306195" algn="l" defTabSz="653415" rtl="0" eaLnBrk="1" latinLnBrk="0" hangingPunct="1">
        <a:defRPr sz="2600" kern="1200">
          <a:solidFill>
            <a:schemeClr val="tx1"/>
          </a:solidFill>
          <a:latin typeface="+mn-lt"/>
          <a:ea typeface="+mn-ea"/>
          <a:cs typeface="+mn-cs"/>
        </a:defRPr>
      </a:lvl3pPr>
      <a:lvl4pPr marL="1959610" algn="l" defTabSz="653415" rtl="0" eaLnBrk="1" latinLnBrk="0" hangingPunct="1">
        <a:defRPr sz="2600" kern="1200">
          <a:solidFill>
            <a:schemeClr val="tx1"/>
          </a:solidFill>
          <a:latin typeface="+mn-lt"/>
          <a:ea typeface="+mn-ea"/>
          <a:cs typeface="+mn-cs"/>
        </a:defRPr>
      </a:lvl4pPr>
      <a:lvl5pPr marL="2612390" algn="l" defTabSz="653415" rtl="0" eaLnBrk="1" latinLnBrk="0" hangingPunct="1">
        <a:defRPr sz="2600" kern="1200">
          <a:solidFill>
            <a:schemeClr val="tx1"/>
          </a:solidFill>
          <a:latin typeface="+mn-lt"/>
          <a:ea typeface="+mn-ea"/>
          <a:cs typeface="+mn-cs"/>
        </a:defRPr>
      </a:lvl5pPr>
      <a:lvl6pPr marL="3265805" algn="l" defTabSz="653415" rtl="0" eaLnBrk="1" latinLnBrk="0" hangingPunct="1">
        <a:defRPr sz="2600" kern="1200">
          <a:solidFill>
            <a:schemeClr val="tx1"/>
          </a:solidFill>
          <a:latin typeface="+mn-lt"/>
          <a:ea typeface="+mn-ea"/>
          <a:cs typeface="+mn-cs"/>
        </a:defRPr>
      </a:lvl6pPr>
      <a:lvl7pPr marL="3918585" algn="l" defTabSz="653415" rtl="0" eaLnBrk="1" latinLnBrk="0" hangingPunct="1">
        <a:defRPr sz="2600" kern="1200">
          <a:solidFill>
            <a:schemeClr val="tx1"/>
          </a:solidFill>
          <a:latin typeface="+mn-lt"/>
          <a:ea typeface="+mn-ea"/>
          <a:cs typeface="+mn-cs"/>
        </a:defRPr>
      </a:lvl7pPr>
      <a:lvl8pPr marL="4572000" algn="l" defTabSz="653415" rtl="0" eaLnBrk="1" latinLnBrk="0" hangingPunct="1">
        <a:defRPr sz="2600" kern="1200">
          <a:solidFill>
            <a:schemeClr val="tx1"/>
          </a:solidFill>
          <a:latin typeface="+mn-lt"/>
          <a:ea typeface="+mn-ea"/>
          <a:cs typeface="+mn-cs"/>
        </a:defRPr>
      </a:lvl8pPr>
      <a:lvl9pPr marL="5224780" algn="l" defTabSz="653415"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D1A35C45-E2AA-4919-94F7-4F82A6A705C4}"/>
              </a:ext>
            </a:extLst>
          </p:cNvPr>
          <p:cNvSpPr>
            <a:spLocks noGrp="1" noChangeArrowheads="1"/>
          </p:cNvSpPr>
          <p:nvPr>
            <p:ph type="body" idx="1"/>
          </p:nvPr>
        </p:nvSpPr>
        <p:spPr bwMode="auto">
          <a:xfrm>
            <a:off x="838200" y="1905000"/>
            <a:ext cx="12954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Title Placeholder 3">
            <a:extLst>
              <a:ext uri="{FF2B5EF4-FFF2-40B4-BE49-F238E27FC236}">
                <a16:creationId xmlns:a16="http://schemas.microsoft.com/office/drawing/2014/main" id="{14EE210B-22DE-4719-AA33-4AD31BD1B4BF}"/>
              </a:ext>
            </a:extLst>
          </p:cNvPr>
          <p:cNvSpPr>
            <a:spLocks noGrp="1"/>
          </p:cNvSpPr>
          <p:nvPr>
            <p:ph type="title"/>
          </p:nvPr>
        </p:nvSpPr>
        <p:spPr bwMode="auto">
          <a:xfrm>
            <a:off x="838200" y="330200"/>
            <a:ext cx="129540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Tree>
    <p:extLst>
      <p:ext uri="{BB962C8B-B14F-4D97-AF65-F5344CB8AC3E}">
        <p14:creationId xmlns:p14="http://schemas.microsoft.com/office/powerpoint/2010/main" val="1909892572"/>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xStyles>
    <p:titleStyle>
      <a:lvl1pPr algn="l" rtl="0" eaLnBrk="0" fontAlgn="base" hangingPunct="0">
        <a:spcBef>
          <a:spcPct val="0"/>
        </a:spcBef>
        <a:spcAft>
          <a:spcPct val="0"/>
        </a:spcAft>
        <a:defRPr sz="4400">
          <a:solidFill>
            <a:srgbClr val="A2424F"/>
          </a:solidFill>
          <a:latin typeface="Tahoma" panose="020B0604030504040204" pitchFamily="34" charset="0"/>
          <a:ea typeface="Tahoma" panose="020B0604030504040204" pitchFamily="34" charset="0"/>
          <a:cs typeface="Tahoma" panose="020B0604030504040204" pitchFamily="34" charset="0"/>
        </a:defRPr>
      </a:lvl1pPr>
      <a:lvl2pPr algn="l" rtl="0" eaLnBrk="0" fontAlgn="base" hangingPunct="0">
        <a:spcBef>
          <a:spcPct val="0"/>
        </a:spcBef>
        <a:spcAft>
          <a:spcPct val="0"/>
        </a:spcAft>
        <a:defRPr sz="4400">
          <a:solidFill>
            <a:srgbClr val="1086B9"/>
          </a:solidFill>
          <a:latin typeface="Tahoma" panose="020B0604030504040204" pitchFamily="34" charset="0"/>
          <a:ea typeface="ＭＳ Ｐゴシック" pitchFamily="-107" charset="-128"/>
          <a:cs typeface="Tahoma" panose="020B0604030504040204" pitchFamily="34" charset="0"/>
        </a:defRPr>
      </a:lvl2pPr>
      <a:lvl3pPr algn="l" rtl="0" eaLnBrk="0" fontAlgn="base" hangingPunct="0">
        <a:spcBef>
          <a:spcPct val="0"/>
        </a:spcBef>
        <a:spcAft>
          <a:spcPct val="0"/>
        </a:spcAft>
        <a:defRPr sz="4400">
          <a:solidFill>
            <a:srgbClr val="1086B9"/>
          </a:solidFill>
          <a:latin typeface="Tahoma" panose="020B0604030504040204" pitchFamily="34" charset="0"/>
          <a:ea typeface="ＭＳ Ｐゴシック" pitchFamily="-107" charset="-128"/>
          <a:cs typeface="Tahoma" panose="020B0604030504040204" pitchFamily="34" charset="0"/>
        </a:defRPr>
      </a:lvl3pPr>
      <a:lvl4pPr algn="l" rtl="0" eaLnBrk="0" fontAlgn="base" hangingPunct="0">
        <a:spcBef>
          <a:spcPct val="0"/>
        </a:spcBef>
        <a:spcAft>
          <a:spcPct val="0"/>
        </a:spcAft>
        <a:defRPr sz="4400">
          <a:solidFill>
            <a:srgbClr val="1086B9"/>
          </a:solidFill>
          <a:latin typeface="Tahoma" panose="020B0604030504040204" pitchFamily="34" charset="0"/>
          <a:ea typeface="ＭＳ Ｐゴシック" pitchFamily="-107" charset="-128"/>
          <a:cs typeface="Tahoma" panose="020B0604030504040204" pitchFamily="34" charset="0"/>
        </a:defRPr>
      </a:lvl4pPr>
      <a:lvl5pPr algn="l" rtl="0" eaLnBrk="0" fontAlgn="base" hangingPunct="0">
        <a:spcBef>
          <a:spcPct val="0"/>
        </a:spcBef>
        <a:spcAft>
          <a:spcPct val="0"/>
        </a:spcAft>
        <a:defRPr sz="4400">
          <a:solidFill>
            <a:srgbClr val="1086B9"/>
          </a:solidFill>
          <a:latin typeface="Tahoma" panose="020B0604030504040204" pitchFamily="34" charset="0"/>
          <a:ea typeface="ＭＳ Ｐゴシック" pitchFamily="-107" charset="-128"/>
          <a:cs typeface="Tahoma" panose="020B0604030504040204" pitchFamily="34" charset="0"/>
        </a:defRPr>
      </a:lvl5pPr>
      <a:lvl6pPr marL="653110"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6pPr>
      <a:lvl7pPr marL="1306220"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7pPr>
      <a:lvl8pPr marL="1959331"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8pPr>
      <a:lvl9pPr marL="2612441" algn="l" rtl="0" fontAlgn="base">
        <a:spcBef>
          <a:spcPct val="0"/>
        </a:spcBef>
        <a:spcAft>
          <a:spcPct val="0"/>
        </a:spcAft>
        <a:defRPr sz="5100">
          <a:solidFill>
            <a:srgbClr val="FFC22D"/>
          </a:solidFill>
          <a:latin typeface="Arial" pitchFamily="-107" charset="0"/>
          <a:ea typeface="ＭＳ Ｐゴシック" pitchFamily="-107" charset="-128"/>
          <a:cs typeface="ＭＳ Ｐゴシック" pitchFamily="-107" charset="-128"/>
        </a:defRPr>
      </a:lvl9pPr>
    </p:titleStyle>
    <p:bodyStyle>
      <a:lvl1pPr marL="334963" indent="-334963" algn="l" rtl="0" eaLnBrk="0" fontAlgn="base" hangingPunct="0">
        <a:spcBef>
          <a:spcPts val="400"/>
        </a:spcBef>
        <a:spcAft>
          <a:spcPts val="200"/>
        </a:spcAft>
        <a:buClr>
          <a:schemeClr val="bg2"/>
        </a:buClr>
        <a:buSzPct val="80000"/>
        <a:buChar char="•"/>
        <a:defRPr sz="3000">
          <a:solidFill>
            <a:srgbClr val="262626"/>
          </a:solidFill>
          <a:latin typeface="Tahoma" panose="020B0604030504040204" pitchFamily="34" charset="0"/>
          <a:ea typeface="Tahoma" panose="020B0604030504040204" pitchFamily="34" charset="0"/>
          <a:cs typeface="Tahoma" panose="020B0604030504040204" pitchFamily="34" charset="0"/>
        </a:defRPr>
      </a:lvl1pPr>
      <a:lvl2pPr marL="687388" indent="-352425" algn="l" rtl="0" eaLnBrk="0" fontAlgn="base" hangingPunct="0">
        <a:spcBef>
          <a:spcPts val="400"/>
        </a:spcBef>
        <a:spcAft>
          <a:spcPts val="200"/>
        </a:spcAft>
        <a:buClr>
          <a:srgbClr val="ADD3F7"/>
        </a:buClr>
        <a:buSzPct val="90000"/>
        <a:buFont typeface="Times" panose="02020603050405020304" pitchFamily="18" charset="0"/>
        <a:buChar char="•"/>
        <a:defRPr sz="2600">
          <a:solidFill>
            <a:srgbClr val="262626"/>
          </a:solidFill>
          <a:latin typeface="Tahoma" panose="020B0604030504040204" pitchFamily="34" charset="0"/>
          <a:ea typeface="Tahoma" panose="020B0604030504040204" pitchFamily="34" charset="0"/>
          <a:cs typeface="Tahoma" panose="020B0604030504040204" pitchFamily="34" charset="0"/>
        </a:defRPr>
      </a:lvl2pPr>
      <a:lvl3pPr marL="1631950" indent="-325438" algn="l" rtl="0" eaLnBrk="0" fontAlgn="base" hangingPunct="0">
        <a:spcBef>
          <a:spcPts val="400"/>
        </a:spcBef>
        <a:spcAft>
          <a:spcPts val="200"/>
        </a:spcAft>
        <a:buClr>
          <a:schemeClr val="tx2"/>
        </a:buClr>
        <a:buSzPct val="90000"/>
        <a:buChar char="•"/>
        <a:defRPr sz="2400">
          <a:solidFill>
            <a:srgbClr val="262626"/>
          </a:solidFill>
          <a:latin typeface="Tahoma" panose="020B0604030504040204" pitchFamily="34" charset="0"/>
          <a:ea typeface="Tahoma" panose="020B0604030504040204" pitchFamily="34" charset="0"/>
          <a:cs typeface="Tahoma" panose="020B0604030504040204" pitchFamily="34" charset="0"/>
        </a:defRPr>
      </a:lvl3pPr>
      <a:lvl4pPr marL="2284413" indent="-325438"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4pPr>
      <a:lvl5pPr marL="2938463" indent="-325438"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5pPr>
      <a:lvl6pPr marL="3592106" indent="-326555" algn="l" rtl="0" fontAlgn="base">
        <a:spcBef>
          <a:spcPct val="20000"/>
        </a:spcBef>
        <a:spcAft>
          <a:spcPct val="0"/>
        </a:spcAft>
        <a:buChar char="»"/>
        <a:defRPr sz="3400">
          <a:solidFill>
            <a:srgbClr val="EEEAFF"/>
          </a:solidFill>
          <a:latin typeface="+mn-lt"/>
          <a:ea typeface="+mn-ea"/>
        </a:defRPr>
      </a:lvl6pPr>
      <a:lvl7pPr marL="4245216" indent="-326555" algn="l" rtl="0" fontAlgn="base">
        <a:spcBef>
          <a:spcPct val="20000"/>
        </a:spcBef>
        <a:spcAft>
          <a:spcPct val="0"/>
        </a:spcAft>
        <a:buChar char="»"/>
        <a:defRPr sz="3400">
          <a:solidFill>
            <a:srgbClr val="EEEAFF"/>
          </a:solidFill>
          <a:latin typeface="+mn-lt"/>
          <a:ea typeface="+mn-ea"/>
        </a:defRPr>
      </a:lvl7pPr>
      <a:lvl8pPr marL="4898327" indent="-326555" algn="l" rtl="0" fontAlgn="base">
        <a:spcBef>
          <a:spcPct val="20000"/>
        </a:spcBef>
        <a:spcAft>
          <a:spcPct val="0"/>
        </a:spcAft>
        <a:buChar char="»"/>
        <a:defRPr sz="3400">
          <a:solidFill>
            <a:srgbClr val="EEEAFF"/>
          </a:solidFill>
          <a:latin typeface="+mn-lt"/>
          <a:ea typeface="+mn-ea"/>
        </a:defRPr>
      </a:lvl8pPr>
      <a:lvl9pPr marL="5551437" indent="-326555" algn="l" rtl="0" fontAlgn="base">
        <a:spcBef>
          <a:spcPct val="20000"/>
        </a:spcBef>
        <a:spcAft>
          <a:spcPct val="0"/>
        </a:spcAft>
        <a:buChar char="»"/>
        <a:defRPr sz="3400">
          <a:solidFill>
            <a:srgbClr val="EEEAFF"/>
          </a:solidFill>
          <a:latin typeface="+mn-lt"/>
          <a:ea typeface="+mn-ea"/>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ctrTitle"/>
          </p:nvPr>
        </p:nvSpPr>
        <p:spPr>
          <a:xfrm>
            <a:off x="914400" y="2144056"/>
            <a:ext cx="12801600" cy="1739900"/>
          </a:xfrm>
        </p:spPr>
        <p:txBody>
          <a:bodyPr/>
          <a:lstStyle/>
          <a:p>
            <a:pPr algn="ctr"/>
            <a:br>
              <a:rPr lang="en-US" altLang="en-US" sz="4000" b="1" dirty="0">
                <a:latin typeface="Lato" panose="020F0502020204030203" pitchFamily="34" charset="0"/>
              </a:rPr>
            </a:br>
            <a:r>
              <a:rPr lang="en-US" altLang="en-US" sz="4000" b="1" dirty="0">
                <a:latin typeface="Lato" panose="020F0502020204030203" pitchFamily="34" charset="0"/>
              </a:rPr>
              <a:t>Principles of Database Systems (</a:t>
            </a:r>
            <a:r>
              <a:rPr lang="en-US" altLang="en-US" sz="4000" b="1" dirty="0">
                <a:solidFill>
                  <a:srgbClr val="A2424F"/>
                </a:solidFill>
                <a:latin typeface="Lato" panose="020F0502020204030203" pitchFamily="34" charset="0"/>
              </a:rPr>
              <a:t>CS307)</a:t>
            </a:r>
            <a:br>
              <a:rPr lang="en-US" altLang="en-US" sz="4000" b="1" dirty="0">
                <a:solidFill>
                  <a:srgbClr val="A2424F"/>
                </a:solidFill>
                <a:latin typeface="Lato" panose="020F0502020204030203" pitchFamily="34" charset="0"/>
              </a:rPr>
            </a:br>
            <a:r>
              <a:rPr lang="en-US" altLang="en-US" sz="3200" dirty="0">
                <a:latin typeface="Lato" panose="020F0502020204030203" pitchFamily="34" charset="0"/>
              </a:rPr>
              <a:t>Lecture </a:t>
            </a:r>
            <a:r>
              <a:rPr lang="en-US" altLang="zh-CN" sz="3200" dirty="0">
                <a:latin typeface="Lato" panose="020F0502020204030203" pitchFamily="34" charset="0"/>
              </a:rPr>
              <a:t>15</a:t>
            </a:r>
            <a:r>
              <a:rPr lang="en-US" altLang="en-US" sz="3200" dirty="0">
                <a:latin typeface="Lato" panose="020F0502020204030203" pitchFamily="34" charset="0"/>
              </a:rPr>
              <a:t>:</a:t>
            </a:r>
            <a:r>
              <a:rPr lang="zh-CN" altLang="en-US" sz="3200" dirty="0">
                <a:latin typeface="Lato" panose="020F0502020204030203" pitchFamily="34" charset="0"/>
              </a:rPr>
              <a:t> </a:t>
            </a:r>
            <a:r>
              <a:rPr lang="en-US" altLang="zh-CN" sz="3200" dirty="0">
                <a:latin typeface="Lato" panose="020F0502020204030203" pitchFamily="34" charset="0"/>
              </a:rPr>
              <a:t>Advanced Topics</a:t>
            </a:r>
            <a:endParaRPr lang="en-US" altLang="en-US" sz="4000" b="1" dirty="0">
              <a:solidFill>
                <a:srgbClr val="A2424F"/>
              </a:solidFill>
              <a:latin typeface="Lato" panose="020F0502020204030203" pitchFamily="34" charset="0"/>
            </a:endParaRPr>
          </a:p>
        </p:txBody>
      </p:sp>
      <p:sp>
        <p:nvSpPr>
          <p:cNvPr id="8194" name="Subtitle 2"/>
          <p:cNvSpPr>
            <a:spLocks noGrp="1" noChangeArrowheads="1"/>
          </p:cNvSpPr>
          <p:nvPr>
            <p:ph type="subTitle" idx="1"/>
          </p:nvPr>
        </p:nvSpPr>
        <p:spPr>
          <a:xfrm>
            <a:off x="1562100" y="4233206"/>
            <a:ext cx="11506200" cy="1981200"/>
          </a:xfrm>
        </p:spPr>
        <p:txBody>
          <a:bodyPr/>
          <a:lstStyle/>
          <a:p>
            <a:pPr algn="ctr">
              <a:lnSpc>
                <a:spcPct val="100000"/>
              </a:lnSpc>
              <a:spcAft>
                <a:spcPts val="200"/>
              </a:spcAft>
            </a:pPr>
            <a:r>
              <a:rPr lang="en-US" altLang="zh-CN" sz="3200" b="1" spc="-1" dirty="0">
                <a:latin typeface="Lato" panose="020F0502020204030203"/>
                <a:ea typeface="MS PGothic" panose="020B0600070205080204" pitchFamily="34" charset="-128"/>
              </a:rPr>
              <a:t>Ran Cheng</a:t>
            </a:r>
          </a:p>
          <a:p>
            <a:pPr algn="ctr">
              <a:lnSpc>
                <a:spcPct val="100000"/>
              </a:lnSpc>
              <a:spcAft>
                <a:spcPts val="200"/>
              </a:spcAft>
            </a:pPr>
            <a:endParaRPr lang="de-DE" altLang="zh-CN" sz="2000" spc="-1" dirty="0">
              <a:latin typeface="Lato" panose="020F0502020204030203"/>
              <a:ea typeface="MS PGothic" panose="020B0600070205080204" pitchFamily="34" charset="-128"/>
            </a:endParaRPr>
          </a:p>
          <a:p>
            <a:pPr algn="ctr">
              <a:spcAft>
                <a:spcPts val="200"/>
              </a:spcAft>
            </a:pPr>
            <a:r>
              <a:rPr lang="de-DE" altLang="zh-CN" sz="2400" spc="-1" dirty="0">
                <a:latin typeface="Lato" panose="020F0502020204030203"/>
                <a:ea typeface="MS PGothic" panose="020B0600070205080204" pitchFamily="34" charset="-128"/>
              </a:rPr>
              <a:t>Department </a:t>
            </a:r>
            <a:r>
              <a:rPr lang="de-DE" altLang="zh-CN" sz="2400" spc="-1" dirty="0" err="1">
                <a:latin typeface="Lato" panose="020F0502020204030203"/>
                <a:ea typeface="MS PGothic" panose="020B0600070205080204" pitchFamily="34" charset="-128"/>
              </a:rPr>
              <a:t>of</a:t>
            </a:r>
            <a:r>
              <a:rPr lang="de-DE" altLang="zh-CN" sz="2400" spc="-1" dirty="0">
                <a:latin typeface="Lato" panose="020F0502020204030203"/>
                <a:ea typeface="MS PGothic" panose="020B0600070205080204" pitchFamily="34" charset="-128"/>
              </a:rPr>
              <a:t> Computer Science </a:t>
            </a:r>
            <a:r>
              <a:rPr lang="de-DE" altLang="zh-CN" sz="2400" spc="-1" dirty="0" err="1">
                <a:latin typeface="Lato" panose="020F0502020204030203"/>
                <a:ea typeface="MS PGothic" panose="020B0600070205080204" pitchFamily="34" charset="-128"/>
              </a:rPr>
              <a:t>and</a:t>
            </a:r>
            <a:r>
              <a:rPr lang="de-DE" altLang="zh-CN" sz="2400" spc="-1" dirty="0">
                <a:latin typeface="Lato" panose="020F0502020204030203"/>
                <a:ea typeface="MS PGothic" panose="020B0600070205080204" pitchFamily="34" charset="-128"/>
              </a:rPr>
              <a:t> Engineering</a:t>
            </a:r>
          </a:p>
          <a:p>
            <a:pPr algn="ctr">
              <a:spcAft>
                <a:spcPts val="200"/>
              </a:spcAft>
            </a:pPr>
            <a:r>
              <a:rPr lang="de-DE" altLang="zh-CN" sz="2400" spc="-1" dirty="0">
                <a:latin typeface="Lato" panose="020F0502020204030203"/>
                <a:ea typeface="MS PGothic" panose="020B0600070205080204" pitchFamily="34" charset="-128"/>
              </a:rPr>
              <a:t>Southern University </a:t>
            </a:r>
            <a:r>
              <a:rPr lang="de-DE" altLang="zh-CN" sz="2400" spc="-1" dirty="0" err="1">
                <a:latin typeface="Lato" panose="020F0502020204030203"/>
                <a:ea typeface="MS PGothic" panose="020B0600070205080204" pitchFamily="34" charset="-128"/>
              </a:rPr>
              <a:t>of</a:t>
            </a:r>
            <a:r>
              <a:rPr lang="de-DE" altLang="zh-CN" sz="2400" spc="-1" dirty="0">
                <a:latin typeface="Lato" panose="020F0502020204030203"/>
                <a:ea typeface="MS PGothic" panose="020B0600070205080204" pitchFamily="34" charset="-128"/>
              </a:rPr>
              <a:t> Science </a:t>
            </a:r>
            <a:r>
              <a:rPr lang="de-DE" altLang="zh-CN" sz="2400" spc="-1" dirty="0" err="1">
                <a:latin typeface="Lato" panose="020F0502020204030203"/>
                <a:ea typeface="MS PGothic" panose="020B0600070205080204" pitchFamily="34" charset="-128"/>
              </a:rPr>
              <a:t>and</a:t>
            </a:r>
            <a:r>
              <a:rPr lang="de-DE" altLang="zh-CN" sz="2400" spc="-1" dirty="0">
                <a:latin typeface="Lato" panose="020F0502020204030203"/>
                <a:ea typeface="MS PGothic" panose="020B0600070205080204" pitchFamily="34" charset="-128"/>
              </a:rPr>
              <a:t> Technology</a:t>
            </a:r>
          </a:p>
        </p:txBody>
      </p:sp>
      <p:sp>
        <p:nvSpPr>
          <p:cNvPr id="2" name="TextBox 1"/>
          <p:cNvSpPr txBox="1"/>
          <p:nvPr/>
        </p:nvSpPr>
        <p:spPr>
          <a:xfrm>
            <a:off x="1962150" y="7543800"/>
            <a:ext cx="107061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65000"/>
                    <a:lumOff val="35000"/>
                  </a:schemeClr>
                </a:solidFill>
                <a:latin typeface="Lato" panose="020F0502020204030203" pitchFamily="34" charset="77"/>
              </a:rPr>
              <a:t>Most contents are from slides made by Stéphane </a:t>
            </a:r>
            <a:r>
              <a:rPr lang="en-US" sz="1600" dirty="0" err="1">
                <a:solidFill>
                  <a:schemeClr val="tx1">
                    <a:lumMod val="65000"/>
                    <a:lumOff val="35000"/>
                  </a:schemeClr>
                </a:solidFill>
                <a:latin typeface="Lato" panose="020F0502020204030203" pitchFamily="34" charset="77"/>
              </a:rPr>
              <a:t>Faroult</a:t>
            </a:r>
            <a:r>
              <a:rPr lang="en-US" sz="1600" dirty="0">
                <a:solidFill>
                  <a:schemeClr val="tx1">
                    <a:lumMod val="65000"/>
                    <a:lumOff val="35000"/>
                  </a:schemeClr>
                </a:solidFill>
                <a:latin typeface="Lato" panose="020F0502020204030203" pitchFamily="34" charset="77"/>
              </a:rPr>
              <a:t>, Dr </a:t>
            </a:r>
            <a:r>
              <a:rPr lang="en-US" sz="1600" dirty="0" err="1">
                <a:solidFill>
                  <a:schemeClr val="tx1">
                    <a:lumMod val="65000"/>
                    <a:lumOff val="35000"/>
                  </a:schemeClr>
                </a:solidFill>
                <a:latin typeface="Lato" panose="020F0502020204030203" pitchFamily="34" charset="77"/>
              </a:rPr>
              <a:t>Yuxin</a:t>
            </a:r>
            <a:r>
              <a:rPr lang="en-US" sz="1600">
                <a:solidFill>
                  <a:schemeClr val="tx1">
                    <a:lumMod val="65000"/>
                    <a:lumOff val="35000"/>
                  </a:schemeClr>
                </a:solidFill>
                <a:latin typeface="Lato" panose="020F0502020204030203" pitchFamily="34" charset="77"/>
              </a:rPr>
              <a:t> Ma </a:t>
            </a:r>
            <a:r>
              <a:rPr lang="en-US" sz="1600" dirty="0">
                <a:solidFill>
                  <a:schemeClr val="tx1">
                    <a:lumMod val="65000"/>
                    <a:lumOff val="35000"/>
                  </a:schemeClr>
                </a:solidFill>
                <a:latin typeface="Lato" panose="020F0502020204030203" pitchFamily="34" charset="77"/>
              </a:rPr>
              <a:t>and the authors of Database System Concepts (7</a:t>
            </a:r>
            <a:r>
              <a:rPr lang="en-US" sz="1600" baseline="30000" dirty="0">
                <a:solidFill>
                  <a:schemeClr val="tx1">
                    <a:lumMod val="65000"/>
                    <a:lumOff val="35000"/>
                  </a:schemeClr>
                </a:solidFill>
                <a:latin typeface="Lato" panose="020F0502020204030203" pitchFamily="34" charset="77"/>
              </a:rPr>
              <a:t>th</a:t>
            </a:r>
            <a:r>
              <a:rPr lang="en-US" sz="1600" dirty="0">
                <a:solidFill>
                  <a:schemeClr val="tx1">
                    <a:lumMod val="65000"/>
                    <a:lumOff val="35000"/>
                  </a:schemeClr>
                </a:solidFill>
                <a:latin typeface="Lato" panose="020F0502020204030203" pitchFamily="34" charset="77"/>
              </a:rPr>
              <a:t> Edition). </a:t>
            </a:r>
          </a:p>
          <a:p>
            <a:pPr marL="285750" indent="-285750">
              <a:buFont typeface="Arial" panose="020B0604020202020204" pitchFamily="34" charset="0"/>
              <a:buChar char="•"/>
            </a:pPr>
            <a:r>
              <a:rPr lang="en-US" sz="1600" dirty="0">
                <a:solidFill>
                  <a:schemeClr val="tx1">
                    <a:lumMod val="65000"/>
                    <a:lumOff val="35000"/>
                  </a:schemeClr>
                </a:solidFill>
                <a:latin typeface="Lato" panose="020F0502020204030203" pitchFamily="34" charset="77"/>
              </a:rPr>
              <a:t>Their original slides have been modified to adapt to the schedule of CS307 at </a:t>
            </a:r>
            <a:r>
              <a:rPr lang="en-US" sz="1600" dirty="0" err="1">
                <a:solidFill>
                  <a:schemeClr val="tx1">
                    <a:lumMod val="65000"/>
                    <a:lumOff val="35000"/>
                  </a:schemeClr>
                </a:solidFill>
                <a:latin typeface="Lato" panose="020F0502020204030203" pitchFamily="34" charset="77"/>
              </a:rPr>
              <a:t>SUSTech</a:t>
            </a:r>
            <a:r>
              <a:rPr lang="en-US" sz="1600" dirty="0">
                <a:solidFill>
                  <a:schemeClr val="tx1">
                    <a:lumMod val="65000"/>
                    <a:lumOff val="35000"/>
                  </a:schemeClr>
                </a:solidFill>
                <a:latin typeface="Lato" panose="020F0502020204030203" pitchFamily="34" charset="77"/>
              </a:rPr>
              <a:t>.</a:t>
            </a: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178958-0A83-CAB5-4B5F-8CF587E8BDAB}"/>
              </a:ext>
            </a:extLst>
          </p:cNvPr>
          <p:cNvSpPr>
            <a:spLocks noGrp="1"/>
          </p:cNvSpPr>
          <p:nvPr>
            <p:ph idx="1"/>
          </p:nvPr>
        </p:nvSpPr>
        <p:spPr/>
        <p:txBody>
          <a:bodyPr/>
          <a:lstStyle/>
          <a:p>
            <a:r>
              <a:rPr lang="en-US" dirty="0"/>
              <a:t>JSON is ubiquitous in data exchange today</a:t>
            </a:r>
          </a:p>
          <a:p>
            <a:pPr lvl="1"/>
            <a:r>
              <a:rPr lang="en-US" dirty="0"/>
              <a:t>Widely used for web services</a:t>
            </a:r>
          </a:p>
          <a:p>
            <a:pPr lvl="2"/>
            <a:r>
              <a:rPr lang="en-US" dirty="0"/>
              <a:t>Most modern applications are architected around on web services</a:t>
            </a:r>
          </a:p>
          <a:p>
            <a:r>
              <a:rPr lang="en-US" dirty="0"/>
              <a:t>PostgreSQL supports JSON format columns</a:t>
            </a:r>
          </a:p>
        </p:txBody>
      </p:sp>
      <p:sp>
        <p:nvSpPr>
          <p:cNvPr id="3" name="Title 2">
            <a:extLst>
              <a:ext uri="{FF2B5EF4-FFF2-40B4-BE49-F238E27FC236}">
                <a16:creationId xmlns:a16="http://schemas.microsoft.com/office/drawing/2014/main" id="{5AE549B5-778D-2143-8138-EB2F7B922BF8}"/>
              </a:ext>
            </a:extLst>
          </p:cNvPr>
          <p:cNvSpPr>
            <a:spLocks noGrp="1"/>
          </p:cNvSpPr>
          <p:nvPr>
            <p:ph type="title"/>
          </p:nvPr>
        </p:nvSpPr>
        <p:spPr/>
        <p:txBody>
          <a:bodyPr/>
          <a:lstStyle/>
          <a:p>
            <a:r>
              <a:rPr lang="en-US" dirty="0"/>
              <a:t>JSON</a:t>
            </a:r>
          </a:p>
        </p:txBody>
      </p:sp>
      <p:pic>
        <p:nvPicPr>
          <p:cNvPr id="5" name="Picture 4">
            <a:extLst>
              <a:ext uri="{FF2B5EF4-FFF2-40B4-BE49-F238E27FC236}">
                <a16:creationId xmlns:a16="http://schemas.microsoft.com/office/drawing/2014/main" id="{3385BF3A-B926-F61C-15A6-2520E2D7861C}"/>
              </a:ext>
            </a:extLst>
          </p:cNvPr>
          <p:cNvPicPr>
            <a:picLocks noChangeAspect="1"/>
          </p:cNvPicPr>
          <p:nvPr/>
        </p:nvPicPr>
        <p:blipFill>
          <a:blip r:embed="rId2"/>
          <a:stretch>
            <a:fillRect/>
          </a:stretch>
        </p:blipFill>
        <p:spPr>
          <a:xfrm>
            <a:off x="0" y="4105275"/>
            <a:ext cx="8149922" cy="3657600"/>
          </a:xfrm>
          <a:prstGeom prst="rect">
            <a:avLst/>
          </a:prstGeom>
        </p:spPr>
      </p:pic>
      <p:pic>
        <p:nvPicPr>
          <p:cNvPr id="6" name="Picture 5">
            <a:extLst>
              <a:ext uri="{FF2B5EF4-FFF2-40B4-BE49-F238E27FC236}">
                <a16:creationId xmlns:a16="http://schemas.microsoft.com/office/drawing/2014/main" id="{6443BFC3-8E02-B214-5F32-2E8A417D19F8}"/>
              </a:ext>
            </a:extLst>
          </p:cNvPr>
          <p:cNvPicPr>
            <a:picLocks noChangeAspect="1"/>
          </p:cNvPicPr>
          <p:nvPr/>
        </p:nvPicPr>
        <p:blipFill>
          <a:blip r:embed="rId3"/>
          <a:stretch>
            <a:fillRect/>
          </a:stretch>
        </p:blipFill>
        <p:spPr>
          <a:xfrm>
            <a:off x="7491574" y="6633796"/>
            <a:ext cx="2006600" cy="13335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F5699A93-0413-9FCA-ECDE-F0C724E42F23}"/>
              </a:ext>
            </a:extLst>
          </p:cNvPr>
          <p:cNvPicPr>
            <a:picLocks noChangeAspect="1"/>
          </p:cNvPicPr>
          <p:nvPr/>
        </p:nvPicPr>
        <p:blipFill>
          <a:blip r:embed="rId4"/>
          <a:stretch>
            <a:fillRect/>
          </a:stretch>
        </p:blipFill>
        <p:spPr>
          <a:xfrm>
            <a:off x="5638800" y="4978780"/>
            <a:ext cx="8801100" cy="10322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6773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BDB663-4CAD-3E94-00F8-A69371DDE929}"/>
              </a:ext>
            </a:extLst>
          </p:cNvPr>
          <p:cNvSpPr>
            <a:spLocks noGrp="1"/>
          </p:cNvSpPr>
          <p:nvPr>
            <p:ph idx="1"/>
          </p:nvPr>
        </p:nvSpPr>
        <p:spPr/>
        <p:txBody>
          <a:bodyPr/>
          <a:lstStyle/>
          <a:p>
            <a:r>
              <a:rPr lang="en-US" dirty="0"/>
              <a:t>XML uses tags to mark up text</a:t>
            </a:r>
          </a:p>
          <a:p>
            <a:pPr lvl="1"/>
            <a:r>
              <a:rPr lang="en-US" dirty="0"/>
              <a:t>Tags make the data self-documenting</a:t>
            </a:r>
          </a:p>
          <a:p>
            <a:pPr lvl="1"/>
            <a:r>
              <a:rPr lang="en-US" dirty="0"/>
              <a:t>Tags can be hierarchical</a:t>
            </a:r>
          </a:p>
          <a:p>
            <a:endParaRPr lang="en-US" dirty="0"/>
          </a:p>
        </p:txBody>
      </p:sp>
      <p:sp>
        <p:nvSpPr>
          <p:cNvPr id="3" name="Title 2">
            <a:extLst>
              <a:ext uri="{FF2B5EF4-FFF2-40B4-BE49-F238E27FC236}">
                <a16:creationId xmlns:a16="http://schemas.microsoft.com/office/drawing/2014/main" id="{3D70866E-C8D5-96BD-60EE-EA28BBC79C2A}"/>
              </a:ext>
            </a:extLst>
          </p:cNvPr>
          <p:cNvSpPr>
            <a:spLocks noGrp="1"/>
          </p:cNvSpPr>
          <p:nvPr>
            <p:ph type="title"/>
          </p:nvPr>
        </p:nvSpPr>
        <p:spPr/>
        <p:txBody>
          <a:bodyPr/>
          <a:lstStyle/>
          <a:p>
            <a:r>
              <a:rPr lang="en-IN" dirty="0"/>
              <a:t>XML</a:t>
            </a:r>
            <a:endParaRPr lang="en-US" dirty="0"/>
          </a:p>
        </p:txBody>
      </p:sp>
      <p:pic>
        <p:nvPicPr>
          <p:cNvPr id="5" name="Picture 4">
            <a:extLst>
              <a:ext uri="{FF2B5EF4-FFF2-40B4-BE49-F238E27FC236}">
                <a16:creationId xmlns:a16="http://schemas.microsoft.com/office/drawing/2014/main" id="{F43AA214-F710-6F3D-47E0-5A94EEB68E23}"/>
              </a:ext>
            </a:extLst>
          </p:cNvPr>
          <p:cNvPicPr>
            <a:picLocks noChangeAspect="1"/>
          </p:cNvPicPr>
          <p:nvPr/>
        </p:nvPicPr>
        <p:blipFill>
          <a:blip r:embed="rId2"/>
          <a:stretch>
            <a:fillRect/>
          </a:stretch>
        </p:blipFill>
        <p:spPr>
          <a:xfrm>
            <a:off x="533400" y="3649394"/>
            <a:ext cx="6630963" cy="3606800"/>
          </a:xfrm>
          <a:prstGeom prst="rect">
            <a:avLst/>
          </a:prstGeom>
        </p:spPr>
      </p:pic>
      <p:pic>
        <p:nvPicPr>
          <p:cNvPr id="7" name="Picture 6">
            <a:extLst>
              <a:ext uri="{FF2B5EF4-FFF2-40B4-BE49-F238E27FC236}">
                <a16:creationId xmlns:a16="http://schemas.microsoft.com/office/drawing/2014/main" id="{2065F58C-1FD9-ED58-4536-7128D27D45CA}"/>
              </a:ext>
            </a:extLst>
          </p:cNvPr>
          <p:cNvPicPr>
            <a:picLocks noChangeAspect="1"/>
          </p:cNvPicPr>
          <p:nvPr/>
        </p:nvPicPr>
        <p:blipFill>
          <a:blip r:embed="rId3"/>
          <a:stretch>
            <a:fillRect/>
          </a:stretch>
        </p:blipFill>
        <p:spPr>
          <a:xfrm>
            <a:off x="8839200" y="3649394"/>
            <a:ext cx="4724400" cy="4078915"/>
          </a:xfrm>
          <a:prstGeom prst="rect">
            <a:avLst/>
          </a:prstGeom>
        </p:spPr>
      </p:pic>
    </p:spTree>
    <p:extLst>
      <p:ext uri="{BB962C8B-B14F-4D97-AF65-F5344CB8AC3E}">
        <p14:creationId xmlns:p14="http://schemas.microsoft.com/office/powerpoint/2010/main" val="1712480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9CC060-776F-7530-EFDD-FB515E9C06D2}"/>
              </a:ext>
            </a:extLst>
          </p:cNvPr>
          <p:cNvSpPr>
            <a:spLocks noGrp="1"/>
          </p:cNvSpPr>
          <p:nvPr>
            <p:ph idx="1"/>
          </p:nvPr>
        </p:nvSpPr>
        <p:spPr/>
        <p:txBody>
          <a:bodyPr/>
          <a:lstStyle/>
          <a:p>
            <a:r>
              <a:rPr lang="en-US" dirty="0"/>
              <a:t>Information retrieval: querying of unstructured data</a:t>
            </a:r>
          </a:p>
          <a:p>
            <a:pPr lvl="1"/>
            <a:r>
              <a:rPr lang="en-US" dirty="0"/>
              <a:t>Simple model of keyword queries:  given query keywords, retrieve documents containing all the keywords</a:t>
            </a:r>
          </a:p>
          <a:p>
            <a:pPr lvl="1"/>
            <a:r>
              <a:rPr lang="en-US" dirty="0"/>
              <a:t>More advanced models rank relevance of documents</a:t>
            </a:r>
          </a:p>
          <a:p>
            <a:pPr lvl="1"/>
            <a:r>
              <a:rPr lang="en-US" dirty="0"/>
              <a:t>Today, keyword queries return many types of information as answers</a:t>
            </a:r>
          </a:p>
          <a:p>
            <a:pPr lvl="2"/>
            <a:r>
              <a:rPr lang="en-US" dirty="0"/>
              <a:t>E.g., a query “cricket” typically returns information about ongoing cricket matches</a:t>
            </a:r>
          </a:p>
          <a:p>
            <a:r>
              <a:rPr lang="en-US" dirty="0"/>
              <a:t>Relevance ranking</a:t>
            </a:r>
          </a:p>
          <a:p>
            <a:pPr lvl="1"/>
            <a:r>
              <a:rPr lang="en-US" dirty="0"/>
              <a:t>Essential since there are usually many documents matching keywords</a:t>
            </a:r>
          </a:p>
          <a:p>
            <a:endParaRPr lang="en-US" dirty="0"/>
          </a:p>
          <a:p>
            <a:endParaRPr lang="en-US" dirty="0"/>
          </a:p>
        </p:txBody>
      </p:sp>
      <p:sp>
        <p:nvSpPr>
          <p:cNvPr id="3" name="Title 2">
            <a:extLst>
              <a:ext uri="{FF2B5EF4-FFF2-40B4-BE49-F238E27FC236}">
                <a16:creationId xmlns:a16="http://schemas.microsoft.com/office/drawing/2014/main" id="{650A5E0C-F639-51B0-4D7C-2E1F00A57C41}"/>
              </a:ext>
            </a:extLst>
          </p:cNvPr>
          <p:cNvSpPr>
            <a:spLocks noGrp="1"/>
          </p:cNvSpPr>
          <p:nvPr>
            <p:ph type="title"/>
          </p:nvPr>
        </p:nvSpPr>
        <p:spPr/>
        <p:txBody>
          <a:bodyPr/>
          <a:lstStyle/>
          <a:p>
            <a:r>
              <a:rPr lang="en-US" dirty="0"/>
              <a:t>Textual Data</a:t>
            </a:r>
          </a:p>
        </p:txBody>
      </p:sp>
    </p:spTree>
    <p:extLst>
      <p:ext uri="{BB962C8B-B14F-4D97-AF65-F5344CB8AC3E}">
        <p14:creationId xmlns:p14="http://schemas.microsoft.com/office/powerpoint/2010/main" val="1312514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037530-A2C8-9C7C-D927-9A14071B48FB}"/>
              </a:ext>
            </a:extLst>
          </p:cNvPr>
          <p:cNvSpPr>
            <a:spLocks noGrp="1"/>
          </p:cNvSpPr>
          <p:nvPr>
            <p:ph idx="1"/>
          </p:nvPr>
        </p:nvSpPr>
        <p:spPr/>
        <p:txBody>
          <a:bodyPr/>
          <a:lstStyle/>
          <a:p>
            <a:r>
              <a:rPr lang="en-US" b="1" dirty="0">
                <a:solidFill>
                  <a:srgbClr val="A2424F"/>
                </a:solidFill>
              </a:rPr>
              <a:t>Spatial databases</a:t>
            </a:r>
            <a:r>
              <a:rPr lang="en-US" dirty="0"/>
              <a:t> store information related to </a:t>
            </a:r>
            <a:r>
              <a:rPr lang="en-US" u="sng" dirty="0">
                <a:solidFill>
                  <a:srgbClr val="A2424F"/>
                </a:solidFill>
              </a:rPr>
              <a:t>spatial locations</a:t>
            </a:r>
            <a:r>
              <a:rPr lang="en-US" dirty="0"/>
              <a:t>, and support </a:t>
            </a:r>
            <a:r>
              <a:rPr lang="en-US" u="sng" dirty="0"/>
              <a:t>efficient storage, indexing and querying</a:t>
            </a:r>
            <a:r>
              <a:rPr lang="en-US" dirty="0"/>
              <a:t> of spatial data.</a:t>
            </a:r>
          </a:p>
          <a:p>
            <a:pPr lvl="1"/>
            <a:r>
              <a:rPr lang="en-US" b="1" dirty="0">
                <a:solidFill>
                  <a:srgbClr val="A2424F"/>
                </a:solidFill>
              </a:rPr>
              <a:t>Geographic data</a:t>
            </a:r>
            <a:r>
              <a:rPr lang="en-US" dirty="0"/>
              <a:t>: road maps, land-usage maps, topographic elevation maps, political maps showing boundaries, land-ownership maps, and so on.  </a:t>
            </a:r>
          </a:p>
          <a:p>
            <a:pPr lvl="2"/>
            <a:r>
              <a:rPr lang="en-US" dirty="0">
                <a:solidFill>
                  <a:srgbClr val="A2424F"/>
                </a:solidFill>
              </a:rPr>
              <a:t>Geographic information systems (GIS)</a:t>
            </a:r>
            <a:r>
              <a:rPr lang="en-US" dirty="0"/>
              <a:t> are special-purpose databases tailored for storing geographic data. </a:t>
            </a:r>
          </a:p>
          <a:p>
            <a:pPr lvl="2"/>
            <a:r>
              <a:rPr lang="en-US" dirty="0"/>
              <a:t>Round-earth coordinate system may be used</a:t>
            </a:r>
          </a:p>
          <a:p>
            <a:pPr lvl="3"/>
            <a:r>
              <a:rPr lang="en-US" dirty="0"/>
              <a:t>(Latitude, longitude, elevation)</a:t>
            </a:r>
          </a:p>
          <a:p>
            <a:pPr lvl="1"/>
            <a:r>
              <a:rPr lang="en-US" b="1" dirty="0">
                <a:solidFill>
                  <a:srgbClr val="A2424F"/>
                </a:solidFill>
              </a:rPr>
              <a:t>Geometric data</a:t>
            </a:r>
            <a:r>
              <a:rPr lang="en-US" dirty="0"/>
              <a:t>: design information about how objects are constructed</a:t>
            </a:r>
          </a:p>
          <a:p>
            <a:pPr lvl="2"/>
            <a:r>
              <a:rPr lang="en-US" dirty="0"/>
              <a:t>E.g., designs of buildings, aircraft, layouts of integrated-circuits.  </a:t>
            </a:r>
          </a:p>
          <a:p>
            <a:pPr lvl="2"/>
            <a:r>
              <a:rPr lang="en-US" dirty="0"/>
              <a:t>2 or 3 dimensional Euclidean space with (X, Y, Z) coordinates</a:t>
            </a:r>
          </a:p>
          <a:p>
            <a:endParaRPr lang="en-US" dirty="0"/>
          </a:p>
        </p:txBody>
      </p:sp>
      <p:sp>
        <p:nvSpPr>
          <p:cNvPr id="3" name="Title 2">
            <a:extLst>
              <a:ext uri="{FF2B5EF4-FFF2-40B4-BE49-F238E27FC236}">
                <a16:creationId xmlns:a16="http://schemas.microsoft.com/office/drawing/2014/main" id="{2A9BD8B6-231F-B71D-300F-8D3E9E6B06CB}"/>
              </a:ext>
            </a:extLst>
          </p:cNvPr>
          <p:cNvSpPr>
            <a:spLocks noGrp="1"/>
          </p:cNvSpPr>
          <p:nvPr>
            <p:ph type="title"/>
          </p:nvPr>
        </p:nvSpPr>
        <p:spPr/>
        <p:txBody>
          <a:bodyPr/>
          <a:lstStyle/>
          <a:p>
            <a:r>
              <a:rPr lang="en-US" dirty="0"/>
              <a:t>Spatial Data</a:t>
            </a:r>
          </a:p>
        </p:txBody>
      </p:sp>
    </p:spTree>
    <p:extLst>
      <p:ext uri="{BB962C8B-B14F-4D97-AF65-F5344CB8AC3E}">
        <p14:creationId xmlns:p14="http://schemas.microsoft.com/office/powerpoint/2010/main" val="1995345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E87E97-B219-5F65-0A60-8153A73C4DA4}"/>
              </a:ext>
            </a:extLst>
          </p:cNvPr>
          <p:cNvSpPr>
            <a:spLocks noGrp="1"/>
          </p:cNvSpPr>
          <p:nvPr>
            <p:ph idx="1"/>
          </p:nvPr>
        </p:nvSpPr>
        <p:spPr>
          <a:xfrm>
            <a:off x="838200" y="1981200"/>
            <a:ext cx="6477000" cy="5334000"/>
          </a:xfrm>
        </p:spPr>
        <p:txBody>
          <a:bodyPr/>
          <a:lstStyle/>
          <a:p>
            <a:r>
              <a:rPr lang="en-US" dirty="0"/>
              <a:t>Various geometric constructs can be represented in a database in a normalized fashion</a:t>
            </a:r>
          </a:p>
        </p:txBody>
      </p:sp>
      <p:sp>
        <p:nvSpPr>
          <p:cNvPr id="3" name="Title 2">
            <a:extLst>
              <a:ext uri="{FF2B5EF4-FFF2-40B4-BE49-F238E27FC236}">
                <a16:creationId xmlns:a16="http://schemas.microsoft.com/office/drawing/2014/main" id="{3256C44F-5BF6-794E-9FA8-C723197A0D41}"/>
              </a:ext>
            </a:extLst>
          </p:cNvPr>
          <p:cNvSpPr>
            <a:spLocks noGrp="1"/>
          </p:cNvSpPr>
          <p:nvPr>
            <p:ph type="title"/>
          </p:nvPr>
        </p:nvSpPr>
        <p:spPr/>
        <p:txBody>
          <a:bodyPr>
            <a:normAutofit/>
          </a:bodyPr>
          <a:lstStyle/>
          <a:p>
            <a:r>
              <a:rPr lang="en-US" dirty="0"/>
              <a:t>Representation of Geometric Information</a:t>
            </a:r>
          </a:p>
        </p:txBody>
      </p:sp>
      <p:pic>
        <p:nvPicPr>
          <p:cNvPr id="5" name="Picture 5">
            <a:extLst>
              <a:ext uri="{FF2B5EF4-FFF2-40B4-BE49-F238E27FC236}">
                <a16:creationId xmlns:a16="http://schemas.microsoft.com/office/drawing/2014/main" id="{E6C93E1D-411B-2036-1E2F-0EA04AA38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981200"/>
            <a:ext cx="6019800" cy="593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5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763461-C3CE-D9F0-5978-E54817218AC3}"/>
              </a:ext>
            </a:extLst>
          </p:cNvPr>
          <p:cNvSpPr>
            <a:spLocks noGrp="1"/>
          </p:cNvSpPr>
          <p:nvPr>
            <p:ph idx="1"/>
          </p:nvPr>
        </p:nvSpPr>
        <p:spPr/>
        <p:txBody>
          <a:bodyPr/>
          <a:lstStyle/>
          <a:p>
            <a:r>
              <a:rPr lang="en-US" altLang="en-US" dirty="0"/>
              <a:t>Representation of points and line segment in 3-D similar to 2-D, except that points have an </a:t>
            </a:r>
            <a:r>
              <a:rPr lang="en-US" altLang="en-US" dirty="0">
                <a:solidFill>
                  <a:srgbClr val="A2424F"/>
                </a:solidFill>
              </a:rPr>
              <a:t>extra “z” component</a:t>
            </a:r>
          </a:p>
          <a:p>
            <a:pPr lvl="1"/>
            <a:r>
              <a:rPr lang="en-US" altLang="en-US" dirty="0"/>
              <a:t>Represent arbitrary </a:t>
            </a:r>
            <a:r>
              <a:rPr lang="en-US" altLang="en-US" dirty="0" err="1"/>
              <a:t>polyhedra</a:t>
            </a:r>
            <a:r>
              <a:rPr lang="en-US" altLang="en-US" dirty="0"/>
              <a:t> by dividing them into tetrahedrons</a:t>
            </a:r>
          </a:p>
          <a:p>
            <a:pPr lvl="2"/>
            <a:r>
              <a:rPr lang="en-US" altLang="en-US" dirty="0"/>
              <a:t>Similar to triangulating polygons</a:t>
            </a:r>
          </a:p>
          <a:p>
            <a:pPr lvl="1"/>
            <a:r>
              <a:rPr lang="en-US" altLang="en-US" dirty="0"/>
              <a:t>Alternative</a:t>
            </a:r>
          </a:p>
          <a:p>
            <a:pPr lvl="2"/>
            <a:r>
              <a:rPr lang="en-US" altLang="en-US" dirty="0"/>
              <a:t>List their faces, each of which is a polygon, along with an indication of which side of the face is inside the polyhedron</a:t>
            </a:r>
          </a:p>
        </p:txBody>
      </p:sp>
      <p:sp>
        <p:nvSpPr>
          <p:cNvPr id="3" name="Title 2">
            <a:extLst>
              <a:ext uri="{FF2B5EF4-FFF2-40B4-BE49-F238E27FC236}">
                <a16:creationId xmlns:a16="http://schemas.microsoft.com/office/drawing/2014/main" id="{1D6D9EFC-6F0D-9A9A-A572-217D49C4EA7D}"/>
              </a:ext>
            </a:extLst>
          </p:cNvPr>
          <p:cNvSpPr>
            <a:spLocks noGrp="1"/>
          </p:cNvSpPr>
          <p:nvPr>
            <p:ph type="title"/>
          </p:nvPr>
        </p:nvSpPr>
        <p:spPr/>
        <p:txBody>
          <a:bodyPr/>
          <a:lstStyle/>
          <a:p>
            <a:r>
              <a:rPr lang="en-US" dirty="0"/>
              <a:t>Representation of Geometric Information</a:t>
            </a:r>
          </a:p>
        </p:txBody>
      </p:sp>
    </p:spTree>
    <p:extLst>
      <p:ext uri="{BB962C8B-B14F-4D97-AF65-F5344CB8AC3E}">
        <p14:creationId xmlns:p14="http://schemas.microsoft.com/office/powerpoint/2010/main" val="971164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714978-09BE-C64D-FD7E-098FBBD449E7}"/>
              </a:ext>
            </a:extLst>
          </p:cNvPr>
          <p:cNvSpPr>
            <a:spLocks noGrp="1"/>
          </p:cNvSpPr>
          <p:nvPr>
            <p:ph idx="1"/>
          </p:nvPr>
        </p:nvSpPr>
        <p:spPr/>
        <p:txBody>
          <a:bodyPr/>
          <a:lstStyle/>
          <a:p>
            <a:r>
              <a:rPr lang="en-US" dirty="0"/>
              <a:t>Geometry and geography data types supported by many databases</a:t>
            </a:r>
          </a:p>
          <a:p>
            <a:pPr lvl="1"/>
            <a:r>
              <a:rPr lang="en-US" dirty="0"/>
              <a:t>E.g. </a:t>
            </a:r>
            <a:r>
              <a:rPr lang="en-US" dirty="0" err="1"/>
              <a:t>PostGIS</a:t>
            </a:r>
            <a:endParaRPr lang="en-US" dirty="0"/>
          </a:p>
          <a:p>
            <a:pPr lvl="2"/>
            <a:r>
              <a:rPr lang="en-US" dirty="0"/>
              <a:t>point, </a:t>
            </a:r>
            <a:r>
              <a:rPr lang="en-US" dirty="0" err="1"/>
              <a:t>linestring</a:t>
            </a:r>
            <a:r>
              <a:rPr lang="en-US" dirty="0"/>
              <a:t>, curve, polygons</a:t>
            </a:r>
          </a:p>
          <a:p>
            <a:pPr lvl="2"/>
            <a:r>
              <a:rPr lang="en-US" dirty="0"/>
              <a:t>Collections: multipoint, </a:t>
            </a:r>
            <a:r>
              <a:rPr lang="en-US" dirty="0" err="1"/>
              <a:t>multilinestring</a:t>
            </a:r>
            <a:r>
              <a:rPr lang="en-US" dirty="0"/>
              <a:t>, multicurve, </a:t>
            </a:r>
            <a:r>
              <a:rPr lang="en-US" dirty="0" err="1"/>
              <a:t>multipolygon</a:t>
            </a:r>
            <a:r>
              <a:rPr lang="en-US" dirty="0"/>
              <a:t> </a:t>
            </a:r>
          </a:p>
          <a:p>
            <a:pPr lvl="2"/>
            <a:r>
              <a:rPr lang="en-US" dirty="0"/>
              <a:t>LINESTRING(1 1, 2 3, 4 4) </a:t>
            </a:r>
          </a:p>
          <a:p>
            <a:pPr lvl="2"/>
            <a:r>
              <a:rPr lang="en-US" dirty="0"/>
              <a:t>POLYGON((1 1, 2 3, 4 4, 1 1)) </a:t>
            </a:r>
          </a:p>
          <a:p>
            <a:pPr lvl="2"/>
            <a:r>
              <a:rPr lang="en-US" dirty="0"/>
              <a:t>Type conversions: ST </a:t>
            </a:r>
            <a:r>
              <a:rPr lang="en-US" dirty="0" err="1"/>
              <a:t>GeometryFromText</a:t>
            </a:r>
            <a:r>
              <a:rPr lang="en-US" dirty="0"/>
              <a:t>() and ST </a:t>
            </a:r>
            <a:r>
              <a:rPr lang="en-US" dirty="0" err="1"/>
              <a:t>GeographyFromText</a:t>
            </a:r>
            <a:r>
              <a:rPr lang="en-US" dirty="0"/>
              <a:t>() </a:t>
            </a:r>
          </a:p>
          <a:p>
            <a:pPr lvl="2"/>
            <a:r>
              <a:rPr lang="en-US" dirty="0"/>
              <a:t>Operations: ST Union(), ST Intersection(), …</a:t>
            </a:r>
          </a:p>
        </p:txBody>
      </p:sp>
      <p:sp>
        <p:nvSpPr>
          <p:cNvPr id="3" name="Title 2">
            <a:extLst>
              <a:ext uri="{FF2B5EF4-FFF2-40B4-BE49-F238E27FC236}">
                <a16:creationId xmlns:a16="http://schemas.microsoft.com/office/drawing/2014/main" id="{C7348546-C861-D807-0BE6-82172ACA8947}"/>
              </a:ext>
            </a:extLst>
          </p:cNvPr>
          <p:cNvSpPr>
            <a:spLocks noGrp="1"/>
          </p:cNvSpPr>
          <p:nvPr>
            <p:ph type="title"/>
          </p:nvPr>
        </p:nvSpPr>
        <p:spPr/>
        <p:txBody>
          <a:bodyPr/>
          <a:lstStyle/>
          <a:p>
            <a:r>
              <a:rPr lang="en-US" dirty="0"/>
              <a:t>Representation of Geometric Information</a:t>
            </a:r>
          </a:p>
        </p:txBody>
      </p:sp>
    </p:spTree>
    <p:extLst>
      <p:ext uri="{BB962C8B-B14F-4D97-AF65-F5344CB8AC3E}">
        <p14:creationId xmlns:p14="http://schemas.microsoft.com/office/powerpoint/2010/main" val="1783463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9CDA36-7672-2D7C-5D0B-4BF384DF89B5}"/>
              </a:ext>
            </a:extLst>
          </p:cNvPr>
          <p:cNvSpPr>
            <a:spLocks noGrp="1"/>
          </p:cNvSpPr>
          <p:nvPr>
            <p:ph idx="1"/>
          </p:nvPr>
        </p:nvSpPr>
        <p:spPr/>
        <p:txBody>
          <a:bodyPr/>
          <a:lstStyle/>
          <a:p>
            <a:r>
              <a:rPr lang="en-US" dirty="0"/>
              <a:t>“Not Only SQL”</a:t>
            </a:r>
          </a:p>
          <a:p>
            <a:pPr lvl="1"/>
            <a:r>
              <a:rPr lang="en-US" dirty="0"/>
              <a:t>Useful when working with a huge quantity of data when nature of data does not require a relational model</a:t>
            </a:r>
          </a:p>
          <a:p>
            <a:pPr lvl="1"/>
            <a:r>
              <a:rPr lang="en-US" dirty="0"/>
              <a:t>Usually not built on tables and queried by SQL</a:t>
            </a:r>
          </a:p>
          <a:p>
            <a:r>
              <a:rPr kumimoji="1" lang="en-US" altLang="zh-CN" dirty="0"/>
              <a:t>Examples</a:t>
            </a:r>
          </a:p>
          <a:p>
            <a:pPr lvl="1"/>
            <a:r>
              <a:rPr kumimoji="1" lang="en-US" altLang="zh-CN" dirty="0"/>
              <a:t>Document store – MongoDB</a:t>
            </a:r>
          </a:p>
          <a:p>
            <a:pPr lvl="1"/>
            <a:r>
              <a:rPr kumimoji="1" lang="en-US" altLang="zh-CN" dirty="0"/>
              <a:t>Graph structure – Neo4j</a:t>
            </a:r>
          </a:p>
          <a:p>
            <a:pPr lvl="1"/>
            <a:r>
              <a:rPr kumimoji="1" lang="en-US" altLang="zh-CN" dirty="0"/>
              <a:t>Key-value storage – Redis, </a:t>
            </a:r>
            <a:r>
              <a:rPr kumimoji="1" lang="en-US" altLang="zh-CN" dirty="0" err="1"/>
              <a:t>LevelDB</a:t>
            </a:r>
            <a:endParaRPr kumimoji="1" lang="en-US" altLang="zh-CN" dirty="0"/>
          </a:p>
          <a:p>
            <a:pPr lvl="1"/>
            <a:r>
              <a:rPr kumimoji="1" lang="en-US" altLang="zh-CN" dirty="0"/>
              <a:t>Tabular – Apache </a:t>
            </a:r>
            <a:r>
              <a:rPr kumimoji="1" lang="en-US" altLang="zh-CN" dirty="0" err="1"/>
              <a:t>Hbase</a:t>
            </a:r>
            <a:r>
              <a:rPr kumimoji="1" lang="en-US" altLang="zh-CN" dirty="0"/>
              <a:t> (Hadoop-based)</a:t>
            </a:r>
          </a:p>
          <a:p>
            <a:endParaRPr kumimoji="1" lang="zh-CN" altLang="en-US" dirty="0"/>
          </a:p>
          <a:p>
            <a:endParaRPr lang="en-US" dirty="0"/>
          </a:p>
          <a:p>
            <a:endParaRPr lang="en-US" dirty="0"/>
          </a:p>
        </p:txBody>
      </p:sp>
      <p:sp>
        <p:nvSpPr>
          <p:cNvPr id="3" name="Title 2">
            <a:extLst>
              <a:ext uri="{FF2B5EF4-FFF2-40B4-BE49-F238E27FC236}">
                <a16:creationId xmlns:a16="http://schemas.microsoft.com/office/drawing/2014/main" id="{8ED3A10F-3AA3-EA27-07CA-1D455B12B2D8}"/>
              </a:ext>
            </a:extLst>
          </p:cNvPr>
          <p:cNvSpPr>
            <a:spLocks noGrp="1"/>
          </p:cNvSpPr>
          <p:nvPr>
            <p:ph type="title"/>
          </p:nvPr>
        </p:nvSpPr>
        <p:spPr/>
        <p:txBody>
          <a:bodyPr/>
          <a:lstStyle/>
          <a:p>
            <a:r>
              <a:rPr kumimoji="1" lang="en-US" altLang="zh-CN" dirty="0"/>
              <a:t>NoSQL Database</a:t>
            </a:r>
            <a:endParaRPr lang="en-US" dirty="0"/>
          </a:p>
        </p:txBody>
      </p:sp>
      <p:grpSp>
        <p:nvGrpSpPr>
          <p:cNvPr id="4" name="组 1">
            <a:extLst>
              <a:ext uri="{FF2B5EF4-FFF2-40B4-BE49-F238E27FC236}">
                <a16:creationId xmlns:a16="http://schemas.microsoft.com/office/drawing/2014/main" id="{562EC355-2CD6-40F1-765A-2035557B7AEE}"/>
              </a:ext>
            </a:extLst>
          </p:cNvPr>
          <p:cNvGrpSpPr/>
          <p:nvPr/>
        </p:nvGrpSpPr>
        <p:grpSpPr>
          <a:xfrm>
            <a:off x="8217343" y="4343400"/>
            <a:ext cx="5574857" cy="1600200"/>
            <a:chOff x="2356504" y="4264638"/>
            <a:chExt cx="6326337" cy="1815904"/>
          </a:xfrm>
        </p:grpSpPr>
        <p:pic>
          <p:nvPicPr>
            <p:cNvPr id="5" name="Picture 2" descr="Z:\信息可视化课程建设\Class3\materials\hbase.png">
              <a:extLst>
                <a:ext uri="{FF2B5EF4-FFF2-40B4-BE49-F238E27FC236}">
                  <a16:creationId xmlns:a16="http://schemas.microsoft.com/office/drawing/2014/main" id="{13057EC4-74B3-AE10-7840-BA3F5AC18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797" y="4551400"/>
              <a:ext cx="2025044" cy="14116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Z:\信息可视化课程建设\Class3\materials\mongodb.png">
              <a:extLst>
                <a:ext uri="{FF2B5EF4-FFF2-40B4-BE49-F238E27FC236}">
                  <a16:creationId xmlns:a16="http://schemas.microsoft.com/office/drawing/2014/main" id="{3455BDEA-F922-933D-67C1-E65519168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880" y="5230579"/>
              <a:ext cx="2490393" cy="8499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Z:\信息可视化课程建设\Class3\materials\neo4j.png">
              <a:extLst>
                <a:ext uri="{FF2B5EF4-FFF2-40B4-BE49-F238E27FC236}">
                  <a16:creationId xmlns:a16="http://schemas.microsoft.com/office/drawing/2014/main" id="{9888B756-3296-9E69-7323-FF7E1994C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504" y="4456926"/>
              <a:ext cx="1656184" cy="7002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Z:\信息可视化课程建设\Class3\materials\redis.png">
              <a:extLst>
                <a:ext uri="{FF2B5EF4-FFF2-40B4-BE49-F238E27FC236}">
                  <a16:creationId xmlns:a16="http://schemas.microsoft.com/office/drawing/2014/main" id="{9B086677-373C-6F1E-2507-9AEDF89DA7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5273" y="4264638"/>
              <a:ext cx="1542524" cy="13966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5498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4DFCF-986F-084A-A4CA-1827BEF57AB0}"/>
              </a:ext>
            </a:extLst>
          </p:cNvPr>
          <p:cNvSpPr>
            <a:spLocks noGrp="1"/>
          </p:cNvSpPr>
          <p:nvPr>
            <p:ph type="title"/>
          </p:nvPr>
        </p:nvSpPr>
        <p:spPr>
          <a:xfrm>
            <a:off x="838200" y="5486400"/>
            <a:ext cx="12954000" cy="1422400"/>
          </a:xfrm>
        </p:spPr>
        <p:txBody>
          <a:bodyPr>
            <a:normAutofit/>
          </a:bodyPr>
          <a:lstStyle/>
          <a:p>
            <a:r>
              <a:rPr lang="en-CN" sz="5400" dirty="0"/>
              <a:t>Beyond Storage: Big Data Analytics</a:t>
            </a:r>
          </a:p>
        </p:txBody>
      </p:sp>
    </p:spTree>
    <p:extLst>
      <p:ext uri="{BB962C8B-B14F-4D97-AF65-F5344CB8AC3E}">
        <p14:creationId xmlns:p14="http://schemas.microsoft.com/office/powerpoint/2010/main" val="1555338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51039F-8324-FB4D-4627-F3AB89B95079}"/>
              </a:ext>
            </a:extLst>
          </p:cNvPr>
          <p:cNvSpPr>
            <a:spLocks noGrp="1"/>
          </p:cNvSpPr>
          <p:nvPr>
            <p:ph type="title"/>
          </p:nvPr>
        </p:nvSpPr>
        <p:spPr/>
        <p:txBody>
          <a:bodyPr/>
          <a:lstStyle/>
          <a:p>
            <a:r>
              <a:rPr lang="en-US" dirty="0"/>
              <a:t>What is Data, By the Way?</a:t>
            </a:r>
          </a:p>
        </p:txBody>
      </p:sp>
      <p:pic>
        <p:nvPicPr>
          <p:cNvPr id="4" name="Picture 3">
            <a:extLst>
              <a:ext uri="{FF2B5EF4-FFF2-40B4-BE49-F238E27FC236}">
                <a16:creationId xmlns:a16="http://schemas.microsoft.com/office/drawing/2014/main" id="{F4C396B8-6EF7-BED0-4423-BEA62D3C6E99}"/>
              </a:ext>
            </a:extLst>
          </p:cNvPr>
          <p:cNvPicPr>
            <a:picLocks noChangeAspect="1"/>
          </p:cNvPicPr>
          <p:nvPr/>
        </p:nvPicPr>
        <p:blipFill>
          <a:blip r:embed="rId2"/>
          <a:stretch>
            <a:fillRect/>
          </a:stretch>
        </p:blipFill>
        <p:spPr>
          <a:xfrm>
            <a:off x="838200" y="1911555"/>
            <a:ext cx="7562850" cy="5325380"/>
          </a:xfrm>
          <a:prstGeom prst="rect">
            <a:avLst/>
          </a:prstGeom>
        </p:spPr>
      </p:pic>
      <p:sp>
        <p:nvSpPr>
          <p:cNvPr id="5" name="Rectangle 4">
            <a:extLst>
              <a:ext uri="{FF2B5EF4-FFF2-40B4-BE49-F238E27FC236}">
                <a16:creationId xmlns:a16="http://schemas.microsoft.com/office/drawing/2014/main" id="{8E48C446-8AB7-2CB5-DD27-A6AEF0CABE8D}"/>
              </a:ext>
            </a:extLst>
          </p:cNvPr>
          <p:cNvSpPr/>
          <p:nvPr/>
        </p:nvSpPr>
        <p:spPr>
          <a:xfrm>
            <a:off x="8153400" y="7530068"/>
            <a:ext cx="6448425" cy="369332"/>
          </a:xfrm>
          <a:prstGeom prst="rect">
            <a:avLst/>
          </a:prstGeom>
        </p:spPr>
        <p:txBody>
          <a:bodyPr wrap="square">
            <a:spAutoFit/>
          </a:bodyPr>
          <a:lstStyle/>
          <a:p>
            <a:pPr algn="ctr"/>
            <a:r>
              <a:rPr lang="en-US" sz="1800" dirty="0">
                <a:solidFill>
                  <a:schemeClr val="tx1">
                    <a:lumMod val="85000"/>
                    <a:lumOff val="15000"/>
                  </a:schemeClr>
                </a:solidFill>
                <a:latin typeface="Consolas" panose="020B0609020204030204" pitchFamily="49" charset="0"/>
                <a:cs typeface="Consolas" panose="020B0609020204030204" pitchFamily="49" charset="0"/>
              </a:rPr>
              <a:t>https://</a:t>
            </a:r>
            <a:r>
              <a:rPr lang="en-US" sz="1800" dirty="0" err="1">
                <a:solidFill>
                  <a:schemeClr val="tx1">
                    <a:lumMod val="85000"/>
                    <a:lumOff val="15000"/>
                  </a:schemeClr>
                </a:solidFill>
                <a:latin typeface="Consolas" panose="020B0609020204030204" pitchFamily="49" charset="0"/>
                <a:cs typeface="Consolas" panose="020B0609020204030204" pitchFamily="49" charset="0"/>
              </a:rPr>
              <a:t>www.merriam-webster.com</a:t>
            </a:r>
            <a:r>
              <a:rPr lang="en-US" sz="1800" dirty="0">
                <a:solidFill>
                  <a:schemeClr val="tx1">
                    <a:lumMod val="85000"/>
                    <a:lumOff val="15000"/>
                  </a:schemeClr>
                </a:solidFill>
                <a:latin typeface="Consolas" panose="020B0609020204030204" pitchFamily="49" charset="0"/>
                <a:cs typeface="Consolas" panose="020B0609020204030204" pitchFamily="49" charset="0"/>
              </a:rPr>
              <a:t>/dictionary/data</a:t>
            </a:r>
          </a:p>
        </p:txBody>
      </p:sp>
      <p:sp>
        <p:nvSpPr>
          <p:cNvPr id="6" name="Rectangle 5">
            <a:extLst>
              <a:ext uri="{FF2B5EF4-FFF2-40B4-BE49-F238E27FC236}">
                <a16:creationId xmlns:a16="http://schemas.microsoft.com/office/drawing/2014/main" id="{A229297E-0110-1346-89F6-E67354CB3469}"/>
              </a:ext>
            </a:extLst>
          </p:cNvPr>
          <p:cNvSpPr/>
          <p:nvPr/>
        </p:nvSpPr>
        <p:spPr>
          <a:xfrm>
            <a:off x="8401050" y="4203918"/>
            <a:ext cx="5562600" cy="1815882"/>
          </a:xfrm>
          <a:prstGeom prst="rect">
            <a:avLst/>
          </a:prstGeom>
        </p:spPr>
        <p:txBody>
          <a:bodyPr wrap="square">
            <a:spAutoFit/>
          </a:bodyPr>
          <a:lstStyle/>
          <a:p>
            <a:r>
              <a:rPr lang="es-ES" sz="2800" dirty="0">
                <a:solidFill>
                  <a:srgbClr val="A2424F"/>
                </a:solidFill>
                <a:latin typeface="Lato" panose="020F0502020204030203" pitchFamily="34" charset="77"/>
              </a:rPr>
              <a:t>factual </a:t>
            </a:r>
            <a:r>
              <a:rPr lang="es-ES" sz="2800" dirty="0" err="1">
                <a:solidFill>
                  <a:srgbClr val="A2424F"/>
                </a:solidFill>
                <a:latin typeface="Lato" panose="020F0502020204030203" pitchFamily="34" charset="77"/>
              </a:rPr>
              <a:t>information</a:t>
            </a:r>
            <a:r>
              <a:rPr lang="es-ES" sz="2800" dirty="0">
                <a:solidFill>
                  <a:srgbClr val="303336"/>
                </a:solidFill>
                <a:latin typeface="Lato" panose="020F0502020204030203" pitchFamily="34" charset="77"/>
              </a:rPr>
              <a:t> (</a:t>
            </a:r>
            <a:r>
              <a:rPr lang="es-ES" sz="2800" dirty="0" err="1">
                <a:solidFill>
                  <a:srgbClr val="303336"/>
                </a:solidFill>
                <a:latin typeface="Lato" panose="020F0502020204030203" pitchFamily="34" charset="77"/>
              </a:rPr>
              <a:t>such</a:t>
            </a:r>
            <a:r>
              <a:rPr lang="es-ES" sz="2800" dirty="0">
                <a:solidFill>
                  <a:srgbClr val="303336"/>
                </a:solidFill>
                <a:latin typeface="Lato" panose="020F0502020204030203" pitchFamily="34" charset="77"/>
              </a:rPr>
              <a:t> as </a:t>
            </a:r>
            <a:r>
              <a:rPr lang="es-ES" sz="2800" dirty="0" err="1">
                <a:solidFill>
                  <a:srgbClr val="303336"/>
                </a:solidFill>
                <a:latin typeface="Lato" panose="020F0502020204030203" pitchFamily="34" charset="77"/>
              </a:rPr>
              <a:t>measurements</a:t>
            </a:r>
            <a:r>
              <a:rPr lang="es-ES" sz="2800" dirty="0">
                <a:solidFill>
                  <a:srgbClr val="303336"/>
                </a:solidFill>
                <a:latin typeface="Lato" panose="020F0502020204030203" pitchFamily="34" charset="77"/>
              </a:rPr>
              <a:t> </a:t>
            </a:r>
            <a:r>
              <a:rPr lang="es-ES" sz="2800" dirty="0" err="1">
                <a:solidFill>
                  <a:srgbClr val="303336"/>
                </a:solidFill>
                <a:latin typeface="Lato" panose="020F0502020204030203" pitchFamily="34" charset="77"/>
              </a:rPr>
              <a:t>or</a:t>
            </a:r>
            <a:r>
              <a:rPr lang="es-ES" sz="2800" dirty="0">
                <a:solidFill>
                  <a:srgbClr val="303336"/>
                </a:solidFill>
                <a:latin typeface="Lato" panose="020F0502020204030203" pitchFamily="34" charset="77"/>
              </a:rPr>
              <a:t> </a:t>
            </a:r>
            <a:r>
              <a:rPr lang="es-ES" sz="2800" dirty="0" err="1">
                <a:solidFill>
                  <a:srgbClr val="303336"/>
                </a:solidFill>
                <a:latin typeface="Lato" panose="020F0502020204030203" pitchFamily="34" charset="77"/>
              </a:rPr>
              <a:t>statistics</a:t>
            </a:r>
            <a:r>
              <a:rPr lang="es-ES" sz="2800" dirty="0">
                <a:solidFill>
                  <a:srgbClr val="303336"/>
                </a:solidFill>
                <a:latin typeface="Lato" panose="020F0502020204030203" pitchFamily="34" charset="77"/>
              </a:rPr>
              <a:t>) </a:t>
            </a:r>
            <a:r>
              <a:rPr lang="es-ES" sz="2800" dirty="0" err="1">
                <a:solidFill>
                  <a:srgbClr val="303336"/>
                </a:solidFill>
                <a:latin typeface="Lato" panose="020F0502020204030203" pitchFamily="34" charset="77"/>
              </a:rPr>
              <a:t>used</a:t>
            </a:r>
            <a:r>
              <a:rPr lang="es-ES" sz="2800" dirty="0">
                <a:solidFill>
                  <a:srgbClr val="303336"/>
                </a:solidFill>
                <a:latin typeface="Lato" panose="020F0502020204030203" pitchFamily="34" charset="77"/>
              </a:rPr>
              <a:t> as </a:t>
            </a:r>
            <a:r>
              <a:rPr lang="es-ES" sz="2800" u="sng" dirty="0">
                <a:solidFill>
                  <a:srgbClr val="303336"/>
                </a:solidFill>
                <a:latin typeface="Lato" panose="020F0502020204030203" pitchFamily="34" charset="77"/>
              </a:rPr>
              <a:t>a basis</a:t>
            </a:r>
            <a:r>
              <a:rPr lang="es-ES" sz="2800" dirty="0">
                <a:solidFill>
                  <a:srgbClr val="303336"/>
                </a:solidFill>
                <a:latin typeface="Lato" panose="020F0502020204030203" pitchFamily="34" charset="77"/>
              </a:rPr>
              <a:t> </a:t>
            </a:r>
            <a:r>
              <a:rPr lang="es-ES" sz="2800" dirty="0" err="1">
                <a:solidFill>
                  <a:srgbClr val="303336"/>
                </a:solidFill>
                <a:latin typeface="Lato" panose="020F0502020204030203" pitchFamily="34" charset="77"/>
              </a:rPr>
              <a:t>for</a:t>
            </a:r>
            <a:r>
              <a:rPr lang="es-ES" sz="2800" dirty="0">
                <a:solidFill>
                  <a:srgbClr val="303336"/>
                </a:solidFill>
                <a:latin typeface="Lato" panose="020F0502020204030203" pitchFamily="34" charset="77"/>
              </a:rPr>
              <a:t> </a:t>
            </a:r>
            <a:r>
              <a:rPr lang="es-ES" sz="2800" dirty="0" err="1">
                <a:solidFill>
                  <a:srgbClr val="303336"/>
                </a:solidFill>
                <a:latin typeface="Lato" panose="020F0502020204030203" pitchFamily="34" charset="77"/>
              </a:rPr>
              <a:t>reasoning</a:t>
            </a:r>
            <a:r>
              <a:rPr lang="es-ES" sz="2800" dirty="0">
                <a:solidFill>
                  <a:srgbClr val="303336"/>
                </a:solidFill>
                <a:latin typeface="Lato" panose="020F0502020204030203" pitchFamily="34" charset="77"/>
              </a:rPr>
              <a:t>, </a:t>
            </a:r>
            <a:r>
              <a:rPr lang="es-ES" sz="2800" dirty="0" err="1">
                <a:solidFill>
                  <a:srgbClr val="303336"/>
                </a:solidFill>
                <a:latin typeface="Lato" panose="020F0502020204030203" pitchFamily="34" charset="77"/>
              </a:rPr>
              <a:t>discussion</a:t>
            </a:r>
            <a:r>
              <a:rPr lang="es-ES" sz="2800" dirty="0">
                <a:solidFill>
                  <a:srgbClr val="303336"/>
                </a:solidFill>
                <a:latin typeface="Lato" panose="020F0502020204030203" pitchFamily="34" charset="77"/>
              </a:rPr>
              <a:t>, </a:t>
            </a:r>
            <a:r>
              <a:rPr lang="es-ES" sz="2800" dirty="0" err="1">
                <a:solidFill>
                  <a:srgbClr val="303336"/>
                </a:solidFill>
                <a:latin typeface="Lato" panose="020F0502020204030203" pitchFamily="34" charset="77"/>
              </a:rPr>
              <a:t>or</a:t>
            </a:r>
            <a:r>
              <a:rPr lang="es-ES" sz="2800" dirty="0">
                <a:solidFill>
                  <a:srgbClr val="303336"/>
                </a:solidFill>
                <a:latin typeface="Lato" panose="020F0502020204030203" pitchFamily="34" charset="77"/>
              </a:rPr>
              <a:t> </a:t>
            </a:r>
            <a:r>
              <a:rPr lang="es-ES" sz="2800" dirty="0" err="1">
                <a:solidFill>
                  <a:srgbClr val="303336"/>
                </a:solidFill>
                <a:latin typeface="Lato" panose="020F0502020204030203" pitchFamily="34" charset="77"/>
              </a:rPr>
              <a:t>calculation</a:t>
            </a:r>
            <a:endParaRPr lang="en-US" sz="2800" dirty="0">
              <a:latin typeface="Lato" panose="020F0502020204030203" pitchFamily="34" charset="77"/>
            </a:endParaRPr>
          </a:p>
        </p:txBody>
      </p:sp>
      <p:sp>
        <p:nvSpPr>
          <p:cNvPr id="7" name="Rectangle 6">
            <a:extLst>
              <a:ext uri="{FF2B5EF4-FFF2-40B4-BE49-F238E27FC236}">
                <a16:creationId xmlns:a16="http://schemas.microsoft.com/office/drawing/2014/main" id="{79D93396-FE43-06EE-9893-8F78A8425627}"/>
              </a:ext>
            </a:extLst>
          </p:cNvPr>
          <p:cNvSpPr/>
          <p:nvPr/>
        </p:nvSpPr>
        <p:spPr bwMode="auto">
          <a:xfrm>
            <a:off x="990600" y="4275308"/>
            <a:ext cx="7162800" cy="1744492"/>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90010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4DFCF-986F-084A-A4CA-1827BEF57AB0}"/>
              </a:ext>
            </a:extLst>
          </p:cNvPr>
          <p:cNvSpPr>
            <a:spLocks noGrp="1"/>
          </p:cNvSpPr>
          <p:nvPr>
            <p:ph type="title"/>
          </p:nvPr>
        </p:nvSpPr>
        <p:spPr>
          <a:xfrm>
            <a:off x="838200" y="5486400"/>
            <a:ext cx="12954000" cy="1422400"/>
          </a:xfrm>
        </p:spPr>
        <p:txBody>
          <a:bodyPr>
            <a:normAutofit/>
          </a:bodyPr>
          <a:lstStyle/>
          <a:p>
            <a:r>
              <a:rPr lang="en-CN" sz="5400" dirty="0"/>
              <a:t>Beyond Tables: </a:t>
            </a:r>
            <a:r>
              <a:rPr lang="en-US" altLang="zh-CN" sz="5400" dirty="0"/>
              <a:t>More</a:t>
            </a:r>
            <a:r>
              <a:rPr lang="zh-CN" altLang="en-US" sz="5400" dirty="0"/>
              <a:t> </a:t>
            </a:r>
            <a:r>
              <a:rPr lang="en-US" altLang="zh-CN" sz="5400" dirty="0"/>
              <a:t>Data</a:t>
            </a:r>
            <a:r>
              <a:rPr lang="zh-CN" altLang="en-US" sz="5400" dirty="0"/>
              <a:t> </a:t>
            </a:r>
            <a:r>
              <a:rPr lang="en-US" altLang="zh-CN" sz="5400" dirty="0"/>
              <a:t>Types</a:t>
            </a:r>
            <a:endParaRPr lang="en-CN" sz="5400" dirty="0"/>
          </a:p>
        </p:txBody>
      </p:sp>
    </p:spTree>
    <p:extLst>
      <p:ext uri="{BB962C8B-B14F-4D97-AF65-F5344CB8AC3E}">
        <p14:creationId xmlns:p14="http://schemas.microsoft.com/office/powerpoint/2010/main" val="987519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035168-4C22-E46C-4BC5-3234BCA41267}"/>
              </a:ext>
            </a:extLst>
          </p:cNvPr>
          <p:cNvSpPr>
            <a:spLocks noGrp="1"/>
          </p:cNvSpPr>
          <p:nvPr>
            <p:ph idx="1"/>
          </p:nvPr>
        </p:nvSpPr>
        <p:spPr/>
        <p:txBody>
          <a:bodyPr/>
          <a:lstStyle/>
          <a:p>
            <a:r>
              <a:rPr lang="en-US" dirty="0"/>
              <a:t>Characteristics or feature of a data object</a:t>
            </a:r>
          </a:p>
          <a:p>
            <a:pPr lvl="1"/>
            <a:r>
              <a:rPr lang="en-US" dirty="0"/>
              <a:t>Other names:</a:t>
            </a:r>
          </a:p>
          <a:p>
            <a:pPr lvl="2"/>
            <a:r>
              <a:rPr lang="en-US" dirty="0"/>
              <a:t>Feature</a:t>
            </a:r>
          </a:p>
          <a:p>
            <a:pPr lvl="2"/>
            <a:r>
              <a:rPr lang="en-US" dirty="0"/>
              <a:t>Dimension</a:t>
            </a:r>
          </a:p>
          <a:p>
            <a:pPr lvl="2"/>
            <a:r>
              <a:rPr lang="en-US" dirty="0"/>
              <a:t>Variable</a:t>
            </a:r>
          </a:p>
          <a:p>
            <a:endParaRPr lang="en-US" dirty="0"/>
          </a:p>
          <a:p>
            <a:r>
              <a:rPr lang="en-US" dirty="0"/>
              <a:t>Set of attributes: attribute vector</a:t>
            </a:r>
          </a:p>
          <a:p>
            <a:endParaRPr lang="en-US" dirty="0"/>
          </a:p>
          <a:p>
            <a:endParaRPr lang="en-US" dirty="0"/>
          </a:p>
        </p:txBody>
      </p:sp>
      <p:sp>
        <p:nvSpPr>
          <p:cNvPr id="3" name="Title 2">
            <a:extLst>
              <a:ext uri="{FF2B5EF4-FFF2-40B4-BE49-F238E27FC236}">
                <a16:creationId xmlns:a16="http://schemas.microsoft.com/office/drawing/2014/main" id="{05954AB5-3D3F-5684-596B-EB1EBE82AA1F}"/>
              </a:ext>
            </a:extLst>
          </p:cNvPr>
          <p:cNvSpPr>
            <a:spLocks noGrp="1"/>
          </p:cNvSpPr>
          <p:nvPr>
            <p:ph type="title"/>
          </p:nvPr>
        </p:nvSpPr>
        <p:spPr/>
        <p:txBody>
          <a:bodyPr/>
          <a:lstStyle/>
          <a:p>
            <a:r>
              <a:rPr lang="en-US" dirty="0"/>
              <a:t>Data Attribute</a:t>
            </a:r>
          </a:p>
        </p:txBody>
      </p:sp>
    </p:spTree>
    <p:extLst>
      <p:ext uri="{BB962C8B-B14F-4D97-AF65-F5344CB8AC3E}">
        <p14:creationId xmlns:p14="http://schemas.microsoft.com/office/powerpoint/2010/main" val="2551568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B55FBC-5BE8-3D04-32CB-BCC4EF3A2B22}"/>
              </a:ext>
            </a:extLst>
          </p:cNvPr>
          <p:cNvSpPr>
            <a:spLocks noGrp="1"/>
          </p:cNvSpPr>
          <p:nvPr>
            <p:ph idx="1"/>
          </p:nvPr>
        </p:nvSpPr>
        <p:spPr/>
        <p:txBody>
          <a:bodyPr/>
          <a:lstStyle/>
          <a:p>
            <a:r>
              <a:rPr lang="en-US" dirty="0"/>
              <a:t>Nominal (Categorical) attribute</a:t>
            </a:r>
          </a:p>
          <a:p>
            <a:endParaRPr lang="en-US" dirty="0"/>
          </a:p>
          <a:p>
            <a:endParaRPr lang="en-US" dirty="0"/>
          </a:p>
          <a:p>
            <a:endParaRPr lang="en-US" dirty="0"/>
          </a:p>
          <a:p>
            <a:endParaRPr lang="en-US" dirty="0"/>
          </a:p>
          <a:p>
            <a:r>
              <a:rPr lang="en-US" dirty="0"/>
              <a:t>Ordinal attribute</a:t>
            </a:r>
          </a:p>
          <a:p>
            <a:endParaRPr lang="en-US" dirty="0"/>
          </a:p>
          <a:p>
            <a:endParaRPr lang="en-US" dirty="0"/>
          </a:p>
          <a:p>
            <a:endParaRPr lang="en-US" dirty="0"/>
          </a:p>
        </p:txBody>
      </p:sp>
      <p:sp>
        <p:nvSpPr>
          <p:cNvPr id="3" name="Title 2">
            <a:extLst>
              <a:ext uri="{FF2B5EF4-FFF2-40B4-BE49-F238E27FC236}">
                <a16:creationId xmlns:a16="http://schemas.microsoft.com/office/drawing/2014/main" id="{CA83F001-6670-BF44-C314-0654BE9CBE06}"/>
              </a:ext>
            </a:extLst>
          </p:cNvPr>
          <p:cNvSpPr>
            <a:spLocks noGrp="1"/>
          </p:cNvSpPr>
          <p:nvPr>
            <p:ph type="title"/>
          </p:nvPr>
        </p:nvSpPr>
        <p:spPr/>
        <p:txBody>
          <a:bodyPr/>
          <a:lstStyle/>
          <a:p>
            <a:r>
              <a:rPr kumimoji="1" lang="en-US" altLang="zh-CN" dirty="0"/>
              <a:t>Attribute Types</a:t>
            </a:r>
            <a:endParaRPr lang="en-US" dirty="0"/>
          </a:p>
        </p:txBody>
      </p:sp>
      <p:sp>
        <p:nvSpPr>
          <p:cNvPr id="4" name="十字形 1">
            <a:extLst>
              <a:ext uri="{FF2B5EF4-FFF2-40B4-BE49-F238E27FC236}">
                <a16:creationId xmlns:a16="http://schemas.microsoft.com/office/drawing/2014/main" id="{AC065F7C-19C8-5387-1B07-1DABC35B96D4}"/>
              </a:ext>
            </a:extLst>
          </p:cNvPr>
          <p:cNvSpPr/>
          <p:nvPr/>
        </p:nvSpPr>
        <p:spPr>
          <a:xfrm>
            <a:off x="3931568" y="2823592"/>
            <a:ext cx="1080120" cy="1080120"/>
          </a:xfrm>
          <a:prstGeom prst="plus">
            <a:avLst>
              <a:gd name="adj" fmla="val 38853"/>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2">
            <a:extLst>
              <a:ext uri="{FF2B5EF4-FFF2-40B4-BE49-F238E27FC236}">
                <a16:creationId xmlns:a16="http://schemas.microsoft.com/office/drawing/2014/main" id="{2D23C8D1-2A07-5E93-A924-D176FC6B992F}"/>
              </a:ext>
            </a:extLst>
          </p:cNvPr>
          <p:cNvSpPr/>
          <p:nvPr/>
        </p:nvSpPr>
        <p:spPr>
          <a:xfrm>
            <a:off x="6019800" y="2895600"/>
            <a:ext cx="936104" cy="93610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6">
            <a:extLst>
              <a:ext uri="{FF2B5EF4-FFF2-40B4-BE49-F238E27FC236}">
                <a16:creationId xmlns:a16="http://schemas.microsoft.com/office/drawing/2014/main" id="{E09ABCBF-D713-4B46-D7CF-AEB96DF7F471}"/>
              </a:ext>
            </a:extLst>
          </p:cNvPr>
          <p:cNvSpPr/>
          <p:nvPr/>
        </p:nvSpPr>
        <p:spPr>
          <a:xfrm>
            <a:off x="9639186" y="2967608"/>
            <a:ext cx="864096" cy="86409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三角形 7">
            <a:extLst>
              <a:ext uri="{FF2B5EF4-FFF2-40B4-BE49-F238E27FC236}">
                <a16:creationId xmlns:a16="http://schemas.microsoft.com/office/drawing/2014/main" id="{981FE10B-F4B8-7B58-AD15-532CDFF36991}"/>
              </a:ext>
            </a:extLst>
          </p:cNvPr>
          <p:cNvSpPr/>
          <p:nvPr/>
        </p:nvSpPr>
        <p:spPr>
          <a:xfrm>
            <a:off x="7838134" y="2967608"/>
            <a:ext cx="918822" cy="792088"/>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16">
            <a:extLst>
              <a:ext uri="{FF2B5EF4-FFF2-40B4-BE49-F238E27FC236}">
                <a16:creationId xmlns:a16="http://schemas.microsoft.com/office/drawing/2014/main" id="{BE197A3C-7777-274C-F71F-6FA9CC76EA28}"/>
              </a:ext>
            </a:extLst>
          </p:cNvPr>
          <p:cNvGrpSpPr/>
          <p:nvPr/>
        </p:nvGrpSpPr>
        <p:grpSpPr>
          <a:xfrm>
            <a:off x="3505200" y="5092905"/>
            <a:ext cx="7959281" cy="2119838"/>
            <a:chOff x="457200" y="3617402"/>
            <a:chExt cx="8147248" cy="2169900"/>
          </a:xfrm>
        </p:grpSpPr>
        <p:pic>
          <p:nvPicPr>
            <p:cNvPr id="9" name="图片 7">
              <a:extLst>
                <a:ext uri="{FF2B5EF4-FFF2-40B4-BE49-F238E27FC236}">
                  <a16:creationId xmlns:a16="http://schemas.microsoft.com/office/drawing/2014/main" id="{78B93EC3-45CB-E57B-E2EA-A98B2EE57311}"/>
                </a:ext>
              </a:extLst>
            </p:cNvPr>
            <p:cNvPicPr>
              <a:picLocks noChangeAspect="1"/>
            </p:cNvPicPr>
            <p:nvPr/>
          </p:nvPicPr>
          <p:blipFill>
            <a:blip r:embed="rId2"/>
            <a:stretch>
              <a:fillRect/>
            </a:stretch>
          </p:blipFill>
          <p:spPr>
            <a:xfrm>
              <a:off x="457200" y="4293096"/>
              <a:ext cx="1080120" cy="1061265"/>
            </a:xfrm>
            <a:prstGeom prst="rect">
              <a:avLst/>
            </a:prstGeom>
          </p:spPr>
        </p:pic>
        <p:pic>
          <p:nvPicPr>
            <p:cNvPr id="10" name="图片 8">
              <a:extLst>
                <a:ext uri="{FF2B5EF4-FFF2-40B4-BE49-F238E27FC236}">
                  <a16:creationId xmlns:a16="http://schemas.microsoft.com/office/drawing/2014/main" id="{CCF63282-41BB-4252-DFB0-C00862D3C8BA}"/>
                </a:ext>
              </a:extLst>
            </p:cNvPr>
            <p:cNvPicPr>
              <a:picLocks noChangeAspect="1"/>
            </p:cNvPicPr>
            <p:nvPr/>
          </p:nvPicPr>
          <p:blipFill>
            <a:blip r:embed="rId2"/>
            <a:stretch>
              <a:fillRect/>
            </a:stretch>
          </p:blipFill>
          <p:spPr>
            <a:xfrm>
              <a:off x="3489756" y="3904955"/>
              <a:ext cx="1491227" cy="1465195"/>
            </a:xfrm>
            <a:prstGeom prst="rect">
              <a:avLst/>
            </a:prstGeom>
          </p:spPr>
        </p:pic>
        <p:pic>
          <p:nvPicPr>
            <p:cNvPr id="11" name="图片 9">
              <a:extLst>
                <a:ext uri="{FF2B5EF4-FFF2-40B4-BE49-F238E27FC236}">
                  <a16:creationId xmlns:a16="http://schemas.microsoft.com/office/drawing/2014/main" id="{491E04B9-3DE6-C423-F6B8-9B5ECBC4BEAF}"/>
                </a:ext>
              </a:extLst>
            </p:cNvPr>
            <p:cNvPicPr>
              <a:picLocks noChangeAspect="1"/>
            </p:cNvPicPr>
            <p:nvPr/>
          </p:nvPicPr>
          <p:blipFill>
            <a:blip r:embed="rId2"/>
            <a:stretch>
              <a:fillRect/>
            </a:stretch>
          </p:blipFill>
          <p:spPr>
            <a:xfrm>
              <a:off x="1828400" y="4023795"/>
              <a:ext cx="1370276" cy="1346356"/>
            </a:xfrm>
            <a:prstGeom prst="rect">
              <a:avLst/>
            </a:prstGeom>
          </p:spPr>
        </p:pic>
        <p:pic>
          <p:nvPicPr>
            <p:cNvPr id="12" name="图片 10">
              <a:extLst>
                <a:ext uri="{FF2B5EF4-FFF2-40B4-BE49-F238E27FC236}">
                  <a16:creationId xmlns:a16="http://schemas.microsoft.com/office/drawing/2014/main" id="{A9C9AC5E-AC28-347E-7A67-00F0C3299B2E}"/>
                </a:ext>
              </a:extLst>
            </p:cNvPr>
            <p:cNvPicPr>
              <a:picLocks noChangeAspect="1"/>
            </p:cNvPicPr>
            <p:nvPr/>
          </p:nvPicPr>
          <p:blipFill>
            <a:blip r:embed="rId2"/>
            <a:stretch>
              <a:fillRect/>
            </a:stretch>
          </p:blipFill>
          <p:spPr>
            <a:xfrm>
              <a:off x="5161912" y="3756485"/>
              <a:ext cx="1642336" cy="1613666"/>
            </a:xfrm>
            <a:prstGeom prst="rect">
              <a:avLst/>
            </a:prstGeom>
          </p:spPr>
        </p:pic>
        <p:pic>
          <p:nvPicPr>
            <p:cNvPr id="13" name="图片 11">
              <a:extLst>
                <a:ext uri="{FF2B5EF4-FFF2-40B4-BE49-F238E27FC236}">
                  <a16:creationId xmlns:a16="http://schemas.microsoft.com/office/drawing/2014/main" id="{05AFED72-7B99-389E-1FAC-4CE54BBA5034}"/>
                </a:ext>
              </a:extLst>
            </p:cNvPr>
            <p:cNvPicPr>
              <a:picLocks noChangeAspect="1"/>
            </p:cNvPicPr>
            <p:nvPr/>
          </p:nvPicPr>
          <p:blipFill>
            <a:blip r:embed="rId2"/>
            <a:stretch>
              <a:fillRect/>
            </a:stretch>
          </p:blipFill>
          <p:spPr>
            <a:xfrm>
              <a:off x="6836628" y="3617402"/>
              <a:ext cx="1767820" cy="1736960"/>
            </a:xfrm>
            <a:prstGeom prst="rect">
              <a:avLst/>
            </a:prstGeom>
          </p:spPr>
        </p:pic>
        <p:sp>
          <p:nvSpPr>
            <p:cNvPr id="14" name="文本框 12">
              <a:extLst>
                <a:ext uri="{FF2B5EF4-FFF2-40B4-BE49-F238E27FC236}">
                  <a16:creationId xmlns:a16="http://schemas.microsoft.com/office/drawing/2014/main" id="{831569A0-BA59-929E-BE8E-7319E68401F9}"/>
                </a:ext>
              </a:extLst>
            </p:cNvPr>
            <p:cNvSpPr txBox="1"/>
            <p:nvPr/>
          </p:nvSpPr>
          <p:spPr>
            <a:xfrm>
              <a:off x="2181974" y="5377743"/>
              <a:ext cx="723947" cy="409559"/>
            </a:xfrm>
            <a:prstGeom prst="rect">
              <a:avLst/>
            </a:prstGeom>
            <a:noFill/>
          </p:spPr>
          <p:txBody>
            <a:bodyPr wrap="none" rtlCol="0">
              <a:spAutoFit/>
            </a:bodyPr>
            <a:lstStyle/>
            <a:p>
              <a:r>
                <a:rPr lang="en-US" altLang="zh-CN" sz="2000" dirty="0">
                  <a:latin typeface="Gill Sans Light" charset="0"/>
                  <a:ea typeface="Gill Sans Light" charset="0"/>
                  <a:cs typeface="Gill Sans Light" charset="0"/>
                </a:rPr>
                <a:t>Small</a:t>
              </a:r>
              <a:endParaRPr lang="zh-CN" altLang="en-US" sz="2000" dirty="0">
                <a:latin typeface="Gill Sans Light" charset="0"/>
                <a:ea typeface="Gill Sans Light" charset="0"/>
                <a:cs typeface="Gill Sans Light" charset="0"/>
              </a:endParaRPr>
            </a:p>
          </p:txBody>
        </p:sp>
        <p:sp>
          <p:nvSpPr>
            <p:cNvPr id="15" name="文本框 13">
              <a:extLst>
                <a:ext uri="{FF2B5EF4-FFF2-40B4-BE49-F238E27FC236}">
                  <a16:creationId xmlns:a16="http://schemas.microsoft.com/office/drawing/2014/main" id="{98650348-6723-5AA4-154C-562B0431A0FA}"/>
                </a:ext>
              </a:extLst>
            </p:cNvPr>
            <p:cNvSpPr txBox="1"/>
            <p:nvPr/>
          </p:nvSpPr>
          <p:spPr>
            <a:xfrm>
              <a:off x="3746292" y="5377743"/>
              <a:ext cx="1034070" cy="409559"/>
            </a:xfrm>
            <a:prstGeom prst="rect">
              <a:avLst/>
            </a:prstGeom>
            <a:noFill/>
          </p:spPr>
          <p:txBody>
            <a:bodyPr wrap="none" rtlCol="0">
              <a:spAutoFit/>
            </a:bodyPr>
            <a:lstStyle/>
            <a:p>
              <a:r>
                <a:rPr lang="en-US" altLang="zh-CN" sz="2000" dirty="0">
                  <a:latin typeface="Gill Sans Light" charset="0"/>
                  <a:ea typeface="Gill Sans Light" charset="0"/>
                  <a:cs typeface="Gill Sans Light" charset="0"/>
                </a:rPr>
                <a:t>Medium</a:t>
              </a:r>
              <a:endParaRPr lang="zh-CN" altLang="en-US" sz="2000" dirty="0">
                <a:latin typeface="Gill Sans Light" charset="0"/>
                <a:ea typeface="Gill Sans Light" charset="0"/>
                <a:cs typeface="Gill Sans Light" charset="0"/>
              </a:endParaRPr>
            </a:p>
          </p:txBody>
        </p:sp>
        <p:sp>
          <p:nvSpPr>
            <p:cNvPr id="16" name="文本框 14">
              <a:extLst>
                <a:ext uri="{FF2B5EF4-FFF2-40B4-BE49-F238E27FC236}">
                  <a16:creationId xmlns:a16="http://schemas.microsoft.com/office/drawing/2014/main" id="{BD042219-ECE5-5444-AC02-F3080EEBB5A6}"/>
                </a:ext>
              </a:extLst>
            </p:cNvPr>
            <p:cNvSpPr txBox="1"/>
            <p:nvPr/>
          </p:nvSpPr>
          <p:spPr>
            <a:xfrm>
              <a:off x="5636799" y="5377743"/>
              <a:ext cx="755124" cy="409559"/>
            </a:xfrm>
            <a:prstGeom prst="rect">
              <a:avLst/>
            </a:prstGeom>
            <a:noFill/>
          </p:spPr>
          <p:txBody>
            <a:bodyPr wrap="none" rtlCol="0">
              <a:spAutoFit/>
            </a:bodyPr>
            <a:lstStyle/>
            <a:p>
              <a:r>
                <a:rPr lang="en-US" altLang="zh-CN" sz="2000" dirty="0">
                  <a:latin typeface="Gill Sans Light" charset="0"/>
                  <a:ea typeface="Gill Sans Light" charset="0"/>
                  <a:cs typeface="Gill Sans Light" charset="0"/>
                </a:rPr>
                <a:t>Large</a:t>
              </a:r>
              <a:endParaRPr lang="zh-CN" altLang="en-US" sz="2000" dirty="0">
                <a:latin typeface="Gill Sans Light" charset="0"/>
                <a:ea typeface="Gill Sans Light" charset="0"/>
                <a:cs typeface="Gill Sans Light" charset="0"/>
              </a:endParaRPr>
            </a:p>
          </p:txBody>
        </p:sp>
        <p:sp>
          <p:nvSpPr>
            <p:cNvPr id="17" name="文本框 15">
              <a:extLst>
                <a:ext uri="{FF2B5EF4-FFF2-40B4-BE49-F238E27FC236}">
                  <a16:creationId xmlns:a16="http://schemas.microsoft.com/office/drawing/2014/main" id="{746C8082-1D9D-5DA1-3A83-2BE997084597}"/>
                </a:ext>
              </a:extLst>
            </p:cNvPr>
            <p:cNvSpPr txBox="1"/>
            <p:nvPr/>
          </p:nvSpPr>
          <p:spPr>
            <a:xfrm>
              <a:off x="7101362" y="5377743"/>
              <a:ext cx="1375369" cy="409559"/>
            </a:xfrm>
            <a:prstGeom prst="rect">
              <a:avLst/>
            </a:prstGeom>
            <a:noFill/>
          </p:spPr>
          <p:txBody>
            <a:bodyPr wrap="none" rtlCol="0">
              <a:spAutoFit/>
            </a:bodyPr>
            <a:lstStyle/>
            <a:p>
              <a:r>
                <a:rPr lang="en-US" altLang="zh-CN" sz="2000" dirty="0">
                  <a:latin typeface="Gill Sans Light" charset="0"/>
                  <a:ea typeface="Gill Sans Light" charset="0"/>
                  <a:cs typeface="Gill Sans Light" charset="0"/>
                </a:rPr>
                <a:t>Extra-Large</a:t>
              </a:r>
              <a:endParaRPr lang="zh-CN" altLang="en-US" sz="2000" dirty="0">
                <a:latin typeface="Gill Sans Light" charset="0"/>
                <a:ea typeface="Gill Sans Light" charset="0"/>
                <a:cs typeface="Gill Sans Light" charset="0"/>
              </a:endParaRPr>
            </a:p>
          </p:txBody>
        </p:sp>
        <p:sp>
          <p:nvSpPr>
            <p:cNvPr id="18" name="文本框 16">
              <a:extLst>
                <a:ext uri="{FF2B5EF4-FFF2-40B4-BE49-F238E27FC236}">
                  <a16:creationId xmlns:a16="http://schemas.microsoft.com/office/drawing/2014/main" id="{32628FE1-7CF4-A33C-CCAB-E085D0C48F64}"/>
                </a:ext>
              </a:extLst>
            </p:cNvPr>
            <p:cNvSpPr txBox="1"/>
            <p:nvPr/>
          </p:nvSpPr>
          <p:spPr>
            <a:xfrm>
              <a:off x="484232" y="5377743"/>
              <a:ext cx="1344192" cy="409559"/>
            </a:xfrm>
            <a:prstGeom prst="rect">
              <a:avLst/>
            </a:prstGeom>
            <a:noFill/>
          </p:spPr>
          <p:txBody>
            <a:bodyPr wrap="none" rtlCol="0">
              <a:spAutoFit/>
            </a:bodyPr>
            <a:lstStyle/>
            <a:p>
              <a:r>
                <a:rPr lang="en-US" altLang="zh-CN" sz="2000" dirty="0">
                  <a:latin typeface="Gill Sans Light" charset="0"/>
                  <a:ea typeface="Gill Sans Light" charset="0"/>
                  <a:cs typeface="Gill Sans Light" charset="0"/>
                </a:rPr>
                <a:t>Extra-Small</a:t>
              </a:r>
              <a:endParaRPr lang="zh-CN" altLang="en-US" sz="2000" dirty="0">
                <a:latin typeface="Gill Sans Light" charset="0"/>
                <a:ea typeface="Gill Sans Light" charset="0"/>
                <a:cs typeface="Gill Sans Light" charset="0"/>
              </a:endParaRPr>
            </a:p>
          </p:txBody>
        </p:sp>
      </p:grpSp>
    </p:spTree>
    <p:extLst>
      <p:ext uri="{BB962C8B-B14F-4D97-AF65-F5344CB8AC3E}">
        <p14:creationId xmlns:p14="http://schemas.microsoft.com/office/powerpoint/2010/main" val="224954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A5EC8A-D514-C29C-7564-B3E88352A224}"/>
              </a:ext>
            </a:extLst>
          </p:cNvPr>
          <p:cNvSpPr>
            <a:spLocks noGrp="1"/>
          </p:cNvSpPr>
          <p:nvPr>
            <p:ph idx="1"/>
          </p:nvPr>
        </p:nvSpPr>
        <p:spPr/>
        <p:txBody>
          <a:bodyPr/>
          <a:lstStyle/>
          <a:p>
            <a:r>
              <a:rPr lang="en-US" altLang="zh-CN" dirty="0"/>
              <a:t>Numeric attribute</a:t>
            </a:r>
            <a:endParaRPr kumimoji="1" lang="en-US" altLang="zh-CN" dirty="0"/>
          </a:p>
          <a:p>
            <a:endParaRPr lang="en-US" dirty="0"/>
          </a:p>
        </p:txBody>
      </p:sp>
      <p:sp>
        <p:nvSpPr>
          <p:cNvPr id="3" name="Title 2">
            <a:extLst>
              <a:ext uri="{FF2B5EF4-FFF2-40B4-BE49-F238E27FC236}">
                <a16:creationId xmlns:a16="http://schemas.microsoft.com/office/drawing/2014/main" id="{A333F09B-021F-F250-344E-3174213279AC}"/>
              </a:ext>
            </a:extLst>
          </p:cNvPr>
          <p:cNvSpPr>
            <a:spLocks noGrp="1"/>
          </p:cNvSpPr>
          <p:nvPr>
            <p:ph type="title"/>
          </p:nvPr>
        </p:nvSpPr>
        <p:spPr/>
        <p:txBody>
          <a:bodyPr/>
          <a:lstStyle/>
          <a:p>
            <a:r>
              <a:rPr kumimoji="1" lang="en-US" altLang="zh-CN" dirty="0"/>
              <a:t>Attribute Types</a:t>
            </a:r>
            <a:endParaRPr lang="en-US" dirty="0"/>
          </a:p>
        </p:txBody>
      </p:sp>
      <p:pic>
        <p:nvPicPr>
          <p:cNvPr id="4" name="Picture 3" descr="Z:\信息可视化课程建设\Class3\materials\iris_dataset.jpeg">
            <a:extLst>
              <a:ext uri="{FF2B5EF4-FFF2-40B4-BE49-F238E27FC236}">
                <a16:creationId xmlns:a16="http://schemas.microsoft.com/office/drawing/2014/main" id="{D38790D8-3AFC-05F3-75C9-6D9AF908B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67" r="3609"/>
          <a:stretch/>
        </p:blipFill>
        <p:spPr bwMode="auto">
          <a:xfrm>
            <a:off x="6477000" y="2691208"/>
            <a:ext cx="5757136" cy="466033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图片 6">
            <a:extLst>
              <a:ext uri="{FF2B5EF4-FFF2-40B4-BE49-F238E27FC236}">
                <a16:creationId xmlns:a16="http://schemas.microsoft.com/office/drawing/2014/main" id="{5C6DD048-EA32-00E0-B1AE-951AC5ECBFAB}"/>
              </a:ext>
            </a:extLst>
          </p:cNvPr>
          <p:cNvPicPr>
            <a:picLocks noChangeAspect="1"/>
          </p:cNvPicPr>
          <p:nvPr/>
        </p:nvPicPr>
        <p:blipFill>
          <a:blip r:embed="rId3"/>
          <a:stretch>
            <a:fillRect/>
          </a:stretch>
        </p:blipFill>
        <p:spPr>
          <a:xfrm>
            <a:off x="2743199" y="2691207"/>
            <a:ext cx="3494159" cy="4660335"/>
          </a:xfrm>
          <a:prstGeom prst="rect">
            <a:avLst/>
          </a:prstGeom>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4E4F5F04-17B0-8CE3-5EFB-619433792012}"/>
              </a:ext>
            </a:extLst>
          </p:cNvPr>
          <p:cNvSpPr/>
          <p:nvPr/>
        </p:nvSpPr>
        <p:spPr>
          <a:xfrm>
            <a:off x="8686800" y="7655876"/>
            <a:ext cx="5757136" cy="369332"/>
          </a:xfrm>
          <a:prstGeom prst="rect">
            <a:avLst/>
          </a:prstGeom>
        </p:spPr>
        <p:txBody>
          <a:bodyPr wrap="square">
            <a:spAutoFit/>
          </a:bodyPr>
          <a:lstStyle/>
          <a:p>
            <a:r>
              <a:rPr lang="en-US" sz="1800" dirty="0">
                <a:solidFill>
                  <a:schemeClr val="tx1">
                    <a:lumMod val="85000"/>
                    <a:lumOff val="15000"/>
                  </a:schemeClr>
                </a:solidFill>
                <a:latin typeface="Consolas" panose="020B0609020204030204" pitchFamily="49" charset="0"/>
                <a:cs typeface="Consolas" panose="020B0609020204030204" pitchFamily="49" charset="0"/>
              </a:rPr>
              <a:t>https://</a:t>
            </a:r>
            <a:r>
              <a:rPr lang="en-US" sz="1800" dirty="0" err="1">
                <a:solidFill>
                  <a:schemeClr val="tx1">
                    <a:lumMod val="85000"/>
                    <a:lumOff val="15000"/>
                  </a:schemeClr>
                </a:solidFill>
                <a:latin typeface="Consolas" panose="020B0609020204030204" pitchFamily="49" charset="0"/>
                <a:cs typeface="Consolas" panose="020B0609020204030204" pitchFamily="49" charset="0"/>
              </a:rPr>
              <a:t>archive.ics.uci.edu</a:t>
            </a:r>
            <a:r>
              <a:rPr lang="en-US" sz="1800" dirty="0">
                <a:solidFill>
                  <a:schemeClr val="tx1">
                    <a:lumMod val="85000"/>
                    <a:lumOff val="15000"/>
                  </a:schemeClr>
                </a:solidFill>
                <a:latin typeface="Consolas" panose="020B0609020204030204" pitchFamily="49" charset="0"/>
                <a:cs typeface="Consolas" panose="020B0609020204030204" pitchFamily="49" charset="0"/>
              </a:rPr>
              <a:t>/ml/datasets/iris</a:t>
            </a:r>
          </a:p>
        </p:txBody>
      </p:sp>
    </p:spTree>
    <p:extLst>
      <p:ext uri="{BB962C8B-B14F-4D97-AF65-F5344CB8AC3E}">
        <p14:creationId xmlns:p14="http://schemas.microsoft.com/office/powerpoint/2010/main" val="2197188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1A636D-E3FD-75FA-879C-720272F21AE1}"/>
              </a:ext>
            </a:extLst>
          </p:cNvPr>
          <p:cNvSpPr>
            <a:spLocks noGrp="1"/>
          </p:cNvSpPr>
          <p:nvPr>
            <p:ph type="title"/>
          </p:nvPr>
        </p:nvSpPr>
        <p:spPr/>
        <p:txBody>
          <a:bodyPr/>
          <a:lstStyle/>
          <a:p>
            <a:r>
              <a:rPr kumimoji="1" lang="en-US" altLang="zh-CN" dirty="0"/>
              <a:t>Discrete vs. Continuous</a:t>
            </a:r>
            <a:endParaRPr lang="en-US" dirty="0"/>
          </a:p>
        </p:txBody>
      </p:sp>
      <p:pic>
        <p:nvPicPr>
          <p:cNvPr id="5" name="内容占位符 5">
            <a:extLst>
              <a:ext uri="{FF2B5EF4-FFF2-40B4-BE49-F238E27FC236}">
                <a16:creationId xmlns:a16="http://schemas.microsoft.com/office/drawing/2014/main" id="{4B585392-8781-5283-81ED-22CD6432247D}"/>
              </a:ext>
            </a:extLst>
          </p:cNvPr>
          <p:cNvPicPr>
            <a:picLocks noGrp="1" noChangeAspect="1"/>
          </p:cNvPicPr>
          <p:nvPr>
            <p:ph idx="1"/>
          </p:nvPr>
        </p:nvPicPr>
        <p:blipFill>
          <a:blip r:embed="rId2"/>
          <a:stretch>
            <a:fillRect/>
          </a:stretch>
        </p:blipFill>
        <p:spPr>
          <a:xfrm>
            <a:off x="2844800" y="2133600"/>
            <a:ext cx="8940800" cy="5029200"/>
          </a:xfrm>
          <a:prstGeom prst="rect">
            <a:avLst/>
          </a:prstGeom>
        </p:spPr>
      </p:pic>
    </p:spTree>
    <p:extLst>
      <p:ext uri="{BB962C8B-B14F-4D97-AF65-F5344CB8AC3E}">
        <p14:creationId xmlns:p14="http://schemas.microsoft.com/office/powerpoint/2010/main" val="2057329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DFCE03-2C9B-4206-AABF-8F5625E91499}"/>
              </a:ext>
            </a:extLst>
          </p:cNvPr>
          <p:cNvSpPr>
            <a:spLocks noGrp="1"/>
          </p:cNvSpPr>
          <p:nvPr>
            <p:ph idx="1"/>
          </p:nvPr>
        </p:nvSpPr>
        <p:spPr/>
        <p:txBody>
          <a:bodyPr/>
          <a:lstStyle/>
          <a:p>
            <a:r>
              <a:rPr kumimoji="1" lang="en-US" altLang="zh-CN" dirty="0"/>
              <a:t>Overall picture of your data</a:t>
            </a:r>
          </a:p>
          <a:p>
            <a:r>
              <a:rPr kumimoji="1" lang="en-US" altLang="zh-CN" dirty="0"/>
              <a:t>Basis of exploratory data analysis</a:t>
            </a:r>
          </a:p>
          <a:p>
            <a:endParaRPr kumimoji="1" lang="en-US" altLang="zh-CN" dirty="0"/>
          </a:p>
          <a:p>
            <a:endParaRPr kumimoji="1" lang="en-US" altLang="zh-CN" dirty="0"/>
          </a:p>
          <a:p>
            <a:endParaRPr kumimoji="1" lang="en-US" altLang="zh-CN" dirty="0"/>
          </a:p>
        </p:txBody>
      </p:sp>
      <p:sp>
        <p:nvSpPr>
          <p:cNvPr id="3" name="Title 2">
            <a:extLst>
              <a:ext uri="{FF2B5EF4-FFF2-40B4-BE49-F238E27FC236}">
                <a16:creationId xmlns:a16="http://schemas.microsoft.com/office/drawing/2014/main" id="{ECC168A5-8CF1-3BFE-70F8-FBCA5D168EDA}"/>
              </a:ext>
            </a:extLst>
          </p:cNvPr>
          <p:cNvSpPr>
            <a:spLocks noGrp="1"/>
          </p:cNvSpPr>
          <p:nvPr>
            <p:ph type="title"/>
          </p:nvPr>
        </p:nvSpPr>
        <p:spPr/>
        <p:txBody>
          <a:bodyPr/>
          <a:lstStyle/>
          <a:p>
            <a:r>
              <a:rPr kumimoji="1" lang="en-US" altLang="zh-CN" dirty="0"/>
              <a:t>Basic Statistical Descriptions</a:t>
            </a:r>
            <a:endParaRPr lang="en-US" dirty="0"/>
          </a:p>
        </p:txBody>
      </p:sp>
      <p:pic>
        <p:nvPicPr>
          <p:cNvPr id="4" name="Picture 6" descr="Screen Shot 2012-11-24 at 3.04.24 AM.png">
            <a:extLst>
              <a:ext uri="{FF2B5EF4-FFF2-40B4-BE49-F238E27FC236}">
                <a16:creationId xmlns:a16="http://schemas.microsoft.com/office/drawing/2014/main" id="{7BFC997A-15E9-FFC4-7039-10B6092135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3262602"/>
            <a:ext cx="3145284" cy="1270309"/>
          </a:xfrm>
          <a:prstGeom prst="rect">
            <a:avLst/>
          </a:prstGeom>
        </p:spPr>
      </p:pic>
      <p:pic>
        <p:nvPicPr>
          <p:cNvPr id="5" name="Picture 2" descr="Z:\信息可视化课程建设\Class3\materials\median.png">
            <a:extLst>
              <a:ext uri="{FF2B5EF4-FFF2-40B4-BE49-F238E27FC236}">
                <a16:creationId xmlns:a16="http://schemas.microsoft.com/office/drawing/2014/main" id="{696353BD-EC92-4B3C-DE29-EDA160526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5159653"/>
            <a:ext cx="31623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creen Shot 2012-11-24 at 3.06.09 AM.png">
            <a:extLst>
              <a:ext uri="{FF2B5EF4-FFF2-40B4-BE49-F238E27FC236}">
                <a16:creationId xmlns:a16="http://schemas.microsoft.com/office/drawing/2014/main" id="{F955BFF1-63A4-38E2-498A-0D4FD5212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94" y="6474220"/>
            <a:ext cx="3635896" cy="908974"/>
          </a:xfrm>
          <a:prstGeom prst="rect">
            <a:avLst/>
          </a:prstGeom>
        </p:spPr>
      </p:pic>
      <p:sp>
        <p:nvSpPr>
          <p:cNvPr id="7" name="TextBox 6">
            <a:extLst>
              <a:ext uri="{FF2B5EF4-FFF2-40B4-BE49-F238E27FC236}">
                <a16:creationId xmlns:a16="http://schemas.microsoft.com/office/drawing/2014/main" id="{6C8208D2-87E5-5991-1417-C3D879D135F8}"/>
              </a:ext>
            </a:extLst>
          </p:cNvPr>
          <p:cNvSpPr txBox="1"/>
          <p:nvPr/>
        </p:nvSpPr>
        <p:spPr>
          <a:xfrm>
            <a:off x="4419600" y="3758148"/>
            <a:ext cx="3581400" cy="3785652"/>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Lato" panose="020F0502020204030203" pitchFamily="34" charset="77"/>
              </a:rPr>
              <a:t>Mean</a:t>
            </a:r>
          </a:p>
          <a:p>
            <a:pPr marL="457200" indent="-457200">
              <a:buFont typeface="Arial" panose="020B0604020202020204" pitchFamily="34" charset="0"/>
              <a:buChar char="•"/>
            </a:pPr>
            <a:endParaRPr lang="en-US" sz="2400" dirty="0">
              <a:latin typeface="Lato" panose="020F0502020204030203" pitchFamily="34" charset="77"/>
            </a:endParaRPr>
          </a:p>
          <a:p>
            <a:pPr marL="457200" indent="-457200">
              <a:buFont typeface="Arial" panose="020B0604020202020204" pitchFamily="34" charset="0"/>
              <a:buChar char="•"/>
            </a:pPr>
            <a:endParaRPr lang="en-US" sz="2400" dirty="0">
              <a:latin typeface="Lato" panose="020F0502020204030203" pitchFamily="34" charset="77"/>
            </a:endParaRPr>
          </a:p>
          <a:p>
            <a:pPr marL="457200" indent="-457200">
              <a:buFont typeface="Arial" panose="020B0604020202020204" pitchFamily="34" charset="0"/>
              <a:buChar char="•"/>
            </a:pPr>
            <a:endParaRPr lang="en-US" sz="2400" dirty="0">
              <a:latin typeface="Lato" panose="020F0502020204030203" pitchFamily="34" charset="77"/>
            </a:endParaRPr>
          </a:p>
          <a:p>
            <a:pPr marL="457200" indent="-457200">
              <a:buFont typeface="Arial" panose="020B0604020202020204" pitchFamily="34" charset="0"/>
              <a:buChar char="•"/>
            </a:pPr>
            <a:r>
              <a:rPr lang="en-US" sz="2400" dirty="0">
                <a:latin typeface="Lato" panose="020F0502020204030203" pitchFamily="34" charset="77"/>
              </a:rPr>
              <a:t>Median</a:t>
            </a:r>
          </a:p>
          <a:p>
            <a:pPr marL="457200" indent="-457200">
              <a:buFont typeface="Arial" panose="020B0604020202020204" pitchFamily="34" charset="0"/>
              <a:buChar char="•"/>
            </a:pPr>
            <a:endParaRPr lang="en-US" sz="2400" dirty="0">
              <a:latin typeface="Lato" panose="020F0502020204030203" pitchFamily="34" charset="77"/>
            </a:endParaRPr>
          </a:p>
          <a:p>
            <a:pPr marL="457200" indent="-457200">
              <a:buFont typeface="Arial" panose="020B0604020202020204" pitchFamily="34" charset="0"/>
              <a:buChar char="•"/>
            </a:pPr>
            <a:endParaRPr lang="en-US" sz="2400" dirty="0">
              <a:latin typeface="Lato" panose="020F0502020204030203" pitchFamily="34" charset="77"/>
            </a:endParaRPr>
          </a:p>
          <a:p>
            <a:pPr marL="457200" indent="-457200">
              <a:buFont typeface="Arial" panose="020B0604020202020204" pitchFamily="34" charset="0"/>
              <a:buChar char="•"/>
            </a:pPr>
            <a:endParaRPr lang="en-US" sz="2400" dirty="0">
              <a:latin typeface="Lato" panose="020F0502020204030203" pitchFamily="34" charset="77"/>
            </a:endParaRPr>
          </a:p>
          <a:p>
            <a:pPr marL="457200" indent="-457200">
              <a:buFont typeface="Arial" panose="020B0604020202020204" pitchFamily="34" charset="0"/>
              <a:buChar char="•"/>
            </a:pPr>
            <a:r>
              <a:rPr lang="en-US" sz="2400" dirty="0">
                <a:latin typeface="Lato" panose="020F0502020204030203" pitchFamily="34" charset="77"/>
              </a:rPr>
              <a:t>Variance</a:t>
            </a:r>
          </a:p>
          <a:p>
            <a:pPr marL="457200" indent="-457200">
              <a:buFont typeface="Arial" panose="020B0604020202020204" pitchFamily="34" charset="0"/>
              <a:buChar char="•"/>
            </a:pPr>
            <a:endParaRPr lang="en-US" sz="2400" dirty="0">
              <a:latin typeface="Lato" panose="020F0502020204030203" pitchFamily="34" charset="77"/>
            </a:endParaRPr>
          </a:p>
        </p:txBody>
      </p:sp>
    </p:spTree>
    <p:extLst>
      <p:ext uri="{BB962C8B-B14F-4D97-AF65-F5344CB8AC3E}">
        <p14:creationId xmlns:p14="http://schemas.microsoft.com/office/powerpoint/2010/main" val="1508276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505908-59F6-5378-C6E7-9138FA3D3701}"/>
              </a:ext>
            </a:extLst>
          </p:cNvPr>
          <p:cNvSpPr>
            <a:spLocks noGrp="1"/>
          </p:cNvSpPr>
          <p:nvPr>
            <p:ph idx="1"/>
          </p:nvPr>
        </p:nvSpPr>
        <p:spPr/>
        <p:txBody>
          <a:bodyPr/>
          <a:lstStyle/>
          <a:p>
            <a:r>
              <a:rPr lang="en-US" dirty="0"/>
              <a:t>Measurement of relationships</a:t>
            </a:r>
          </a:p>
          <a:p>
            <a:pPr lvl="1"/>
            <a:r>
              <a:rPr lang="en-US" dirty="0"/>
              <a:t>Commonly used in many statistical methods and data mining algorithms</a:t>
            </a:r>
          </a:p>
          <a:p>
            <a:endParaRPr lang="en-US" dirty="0"/>
          </a:p>
          <a:p>
            <a:r>
              <a:rPr lang="en-US" dirty="0"/>
              <a:t>Dissimilarity Matrix &amp; Distance Measures</a:t>
            </a:r>
          </a:p>
          <a:p>
            <a:endParaRPr lang="en-US" dirty="0"/>
          </a:p>
          <a:p>
            <a:endParaRPr lang="en-US" dirty="0"/>
          </a:p>
        </p:txBody>
      </p:sp>
      <p:sp>
        <p:nvSpPr>
          <p:cNvPr id="3" name="Title 2">
            <a:extLst>
              <a:ext uri="{FF2B5EF4-FFF2-40B4-BE49-F238E27FC236}">
                <a16:creationId xmlns:a16="http://schemas.microsoft.com/office/drawing/2014/main" id="{7535B870-1F33-756A-6807-F3DE016ED1B6}"/>
              </a:ext>
            </a:extLst>
          </p:cNvPr>
          <p:cNvSpPr>
            <a:spLocks noGrp="1"/>
          </p:cNvSpPr>
          <p:nvPr>
            <p:ph type="title"/>
          </p:nvPr>
        </p:nvSpPr>
        <p:spPr/>
        <p:txBody>
          <a:bodyPr>
            <a:normAutofit fontScale="90000"/>
          </a:bodyPr>
          <a:lstStyle/>
          <a:p>
            <a:r>
              <a:rPr lang="en-US" dirty="0"/>
              <a:t>Relationship between Data Objects: Data (Dis)Similarity</a:t>
            </a:r>
          </a:p>
        </p:txBody>
      </p:sp>
      <p:pic>
        <p:nvPicPr>
          <p:cNvPr id="5" name="Picture 2" descr="Z:\信息可视化课程建设\Class3\materials\dissimilarity_matrix.png">
            <a:extLst>
              <a:ext uri="{FF2B5EF4-FFF2-40B4-BE49-F238E27FC236}">
                <a16:creationId xmlns:a16="http://schemas.microsoft.com/office/drawing/2014/main" id="{4DAF6353-E95F-E1C9-B980-530196C74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343400"/>
            <a:ext cx="2741863"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287849-BC83-E526-4883-121EDB8A7A43}"/>
              </a:ext>
            </a:extLst>
          </p:cNvPr>
          <p:cNvPicPr>
            <a:picLocks noChangeAspect="1"/>
          </p:cNvPicPr>
          <p:nvPr/>
        </p:nvPicPr>
        <p:blipFill>
          <a:blip r:embed="rId3"/>
          <a:stretch>
            <a:fillRect/>
          </a:stretch>
        </p:blipFill>
        <p:spPr>
          <a:xfrm>
            <a:off x="8551906" y="3657600"/>
            <a:ext cx="4720962" cy="4064000"/>
          </a:xfrm>
          <a:prstGeom prst="rect">
            <a:avLst/>
          </a:prstGeom>
        </p:spPr>
      </p:pic>
    </p:spTree>
    <p:extLst>
      <p:ext uri="{BB962C8B-B14F-4D97-AF65-F5344CB8AC3E}">
        <p14:creationId xmlns:p14="http://schemas.microsoft.com/office/powerpoint/2010/main" val="1501124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748726-1345-F71E-C4FB-24F024FA74CC}"/>
              </a:ext>
            </a:extLst>
          </p:cNvPr>
          <p:cNvSpPr>
            <a:spLocks noGrp="1"/>
          </p:cNvSpPr>
          <p:nvPr>
            <p:ph idx="1"/>
          </p:nvPr>
        </p:nvSpPr>
        <p:spPr/>
        <p:txBody>
          <a:bodyPr/>
          <a:lstStyle/>
          <a:p>
            <a:r>
              <a:rPr lang="en-US" dirty="0"/>
              <a:t>A collection of data sets </a:t>
            </a:r>
            <a:r>
              <a:rPr lang="en-US" dirty="0">
                <a:solidFill>
                  <a:srgbClr val="A2424F"/>
                </a:solidFill>
              </a:rPr>
              <a:t>so large</a:t>
            </a:r>
            <a:r>
              <a:rPr lang="en-US" dirty="0"/>
              <a:t> and </a:t>
            </a:r>
            <a:r>
              <a:rPr lang="en-US" dirty="0">
                <a:solidFill>
                  <a:srgbClr val="A2424F"/>
                </a:solidFill>
              </a:rPr>
              <a:t>complex</a:t>
            </a:r>
          </a:p>
          <a:p>
            <a:endParaRPr lang="en-US" dirty="0"/>
          </a:p>
        </p:txBody>
      </p:sp>
      <p:sp>
        <p:nvSpPr>
          <p:cNvPr id="3" name="Title 2">
            <a:extLst>
              <a:ext uri="{FF2B5EF4-FFF2-40B4-BE49-F238E27FC236}">
                <a16:creationId xmlns:a16="http://schemas.microsoft.com/office/drawing/2014/main" id="{41DE00F1-94D1-3CBC-70A8-9B38AD577A42}"/>
              </a:ext>
            </a:extLst>
          </p:cNvPr>
          <p:cNvSpPr>
            <a:spLocks noGrp="1"/>
          </p:cNvSpPr>
          <p:nvPr>
            <p:ph type="title"/>
          </p:nvPr>
        </p:nvSpPr>
        <p:spPr/>
        <p:txBody>
          <a:bodyPr/>
          <a:lstStyle/>
          <a:p>
            <a:r>
              <a:rPr kumimoji="1" lang="en-US" altLang="zh-CN" dirty="0"/>
              <a:t>What</a:t>
            </a:r>
            <a:r>
              <a:rPr kumimoji="1" lang="zh-CN" altLang="en-US" dirty="0"/>
              <a:t> </a:t>
            </a:r>
            <a:r>
              <a:rPr kumimoji="1" lang="en-US" altLang="zh-CN" dirty="0"/>
              <a:t>is</a:t>
            </a:r>
            <a:r>
              <a:rPr kumimoji="1" lang="zh-CN" altLang="en-US" dirty="0"/>
              <a:t> </a:t>
            </a:r>
            <a:r>
              <a:rPr kumimoji="1" lang="en-US" altLang="zh-CN" dirty="0"/>
              <a:t>Big</a:t>
            </a:r>
            <a:r>
              <a:rPr kumimoji="1" lang="zh-CN" altLang="en-US" dirty="0"/>
              <a:t> </a:t>
            </a:r>
            <a:r>
              <a:rPr kumimoji="1" lang="en-US" altLang="zh-CN" dirty="0"/>
              <a:t>Data?</a:t>
            </a:r>
            <a:endParaRPr lang="en-US" dirty="0"/>
          </a:p>
        </p:txBody>
      </p:sp>
      <p:pic>
        <p:nvPicPr>
          <p:cNvPr id="4" name="图片 2">
            <a:extLst>
              <a:ext uri="{FF2B5EF4-FFF2-40B4-BE49-F238E27FC236}">
                <a16:creationId xmlns:a16="http://schemas.microsoft.com/office/drawing/2014/main" id="{05E92192-B921-CBCD-F083-D2C593F51FD3}"/>
              </a:ext>
            </a:extLst>
          </p:cNvPr>
          <p:cNvPicPr>
            <a:picLocks noChangeAspect="1"/>
          </p:cNvPicPr>
          <p:nvPr/>
        </p:nvPicPr>
        <p:blipFill>
          <a:blip r:embed="rId2"/>
          <a:stretch>
            <a:fillRect/>
          </a:stretch>
        </p:blipFill>
        <p:spPr>
          <a:xfrm>
            <a:off x="3505201" y="2971800"/>
            <a:ext cx="7619998" cy="3810000"/>
          </a:xfrm>
          <a:prstGeom prst="rect">
            <a:avLst/>
          </a:prstGeom>
        </p:spPr>
      </p:pic>
    </p:spTree>
    <p:extLst>
      <p:ext uri="{BB962C8B-B14F-4D97-AF65-F5344CB8AC3E}">
        <p14:creationId xmlns:p14="http://schemas.microsoft.com/office/powerpoint/2010/main" val="365692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2BC457-0516-F537-BC8C-ECCCB442B0E9}"/>
              </a:ext>
            </a:extLst>
          </p:cNvPr>
          <p:cNvSpPr>
            <a:spLocks noGrp="1"/>
          </p:cNvSpPr>
          <p:nvPr>
            <p:ph idx="1"/>
          </p:nvPr>
        </p:nvSpPr>
        <p:spPr/>
        <p:txBody>
          <a:bodyPr/>
          <a:lstStyle/>
          <a:p>
            <a:r>
              <a:rPr lang="en-US" b="1" dirty="0">
                <a:solidFill>
                  <a:srgbClr val="A2424F"/>
                </a:solidFill>
              </a:rPr>
              <a:t>Volume</a:t>
            </a:r>
          </a:p>
          <a:p>
            <a:pPr lvl="1"/>
            <a:r>
              <a:rPr lang="en-US" dirty="0"/>
              <a:t>From GB to TB, PB, or higher</a:t>
            </a:r>
          </a:p>
          <a:p>
            <a:r>
              <a:rPr lang="en-US" b="1" dirty="0">
                <a:solidFill>
                  <a:srgbClr val="A2424F"/>
                </a:solidFill>
              </a:rPr>
              <a:t>Velocity</a:t>
            </a:r>
          </a:p>
          <a:p>
            <a:pPr lvl="1"/>
            <a:r>
              <a:rPr lang="en-US" dirty="0"/>
              <a:t>Processing speed</a:t>
            </a:r>
          </a:p>
          <a:p>
            <a:r>
              <a:rPr lang="en-US" b="1" dirty="0">
                <a:solidFill>
                  <a:srgbClr val="A2424F"/>
                </a:solidFill>
              </a:rPr>
              <a:t>Variety</a:t>
            </a:r>
          </a:p>
          <a:p>
            <a:pPr lvl="1"/>
            <a:r>
              <a:rPr lang="en-US" dirty="0"/>
              <a:t>Text, sensor data, multimedia, …</a:t>
            </a:r>
          </a:p>
          <a:p>
            <a:endParaRPr lang="en-US" dirty="0"/>
          </a:p>
          <a:p>
            <a:r>
              <a:rPr lang="en-US" dirty="0"/>
              <a:t>Other (new) aspects:</a:t>
            </a:r>
          </a:p>
          <a:p>
            <a:pPr lvl="1"/>
            <a:r>
              <a:rPr lang="en-US" dirty="0"/>
              <a:t>Veracity: Trustworthiness</a:t>
            </a:r>
          </a:p>
          <a:p>
            <a:pPr lvl="1"/>
            <a:r>
              <a:rPr lang="en-US" dirty="0"/>
              <a:t>Value: Worth of data</a:t>
            </a:r>
          </a:p>
          <a:p>
            <a:endParaRPr lang="en-US" dirty="0"/>
          </a:p>
          <a:p>
            <a:endParaRPr lang="en-US" dirty="0"/>
          </a:p>
          <a:p>
            <a:endParaRPr lang="en-US" dirty="0"/>
          </a:p>
        </p:txBody>
      </p:sp>
      <p:sp>
        <p:nvSpPr>
          <p:cNvPr id="3" name="Title 2">
            <a:extLst>
              <a:ext uri="{FF2B5EF4-FFF2-40B4-BE49-F238E27FC236}">
                <a16:creationId xmlns:a16="http://schemas.microsoft.com/office/drawing/2014/main" id="{0B81AAE5-A0C4-9D13-D711-09C63421E706}"/>
              </a:ext>
            </a:extLst>
          </p:cNvPr>
          <p:cNvSpPr>
            <a:spLocks noGrp="1"/>
          </p:cNvSpPr>
          <p:nvPr>
            <p:ph type="title"/>
          </p:nvPr>
        </p:nvSpPr>
        <p:spPr/>
        <p:txBody>
          <a:bodyPr/>
          <a:lstStyle/>
          <a:p>
            <a:r>
              <a:rPr lang="en-US" dirty="0"/>
              <a:t>Three Dimensions of Big Data</a:t>
            </a:r>
          </a:p>
        </p:txBody>
      </p:sp>
      <p:pic>
        <p:nvPicPr>
          <p:cNvPr id="4" name="图片 1">
            <a:extLst>
              <a:ext uri="{FF2B5EF4-FFF2-40B4-BE49-F238E27FC236}">
                <a16:creationId xmlns:a16="http://schemas.microsoft.com/office/drawing/2014/main" id="{31E35316-D315-FD8C-25D2-D46949CD0CE6}"/>
              </a:ext>
            </a:extLst>
          </p:cNvPr>
          <p:cNvPicPr>
            <a:picLocks noChangeAspect="1"/>
          </p:cNvPicPr>
          <p:nvPr/>
        </p:nvPicPr>
        <p:blipFill>
          <a:blip r:embed="rId2"/>
          <a:stretch>
            <a:fillRect/>
          </a:stretch>
        </p:blipFill>
        <p:spPr>
          <a:xfrm>
            <a:off x="8077200" y="2133600"/>
            <a:ext cx="4343400" cy="4460791"/>
          </a:xfrm>
          <a:prstGeom prst="rect">
            <a:avLst/>
          </a:prstGeom>
        </p:spPr>
      </p:pic>
    </p:spTree>
    <p:extLst>
      <p:ext uri="{BB962C8B-B14F-4D97-AF65-F5344CB8AC3E}">
        <p14:creationId xmlns:p14="http://schemas.microsoft.com/office/powerpoint/2010/main" val="197794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C65ED1-ECF8-DA8D-1C94-ED9F2544EBA7}"/>
              </a:ext>
            </a:extLst>
          </p:cNvPr>
          <p:cNvSpPr>
            <a:spLocks noGrp="1"/>
          </p:cNvSpPr>
          <p:nvPr>
            <p:ph idx="1"/>
          </p:nvPr>
        </p:nvSpPr>
        <p:spPr/>
        <p:txBody>
          <a:bodyPr/>
          <a:lstStyle/>
          <a:p>
            <a:r>
              <a:rPr lang="en-US" dirty="0"/>
              <a:t>1997:  The first article to use the term “big data” in the ACM digital library.</a:t>
            </a:r>
          </a:p>
        </p:txBody>
      </p:sp>
      <p:sp>
        <p:nvSpPr>
          <p:cNvPr id="3" name="Title 2">
            <a:extLst>
              <a:ext uri="{FF2B5EF4-FFF2-40B4-BE49-F238E27FC236}">
                <a16:creationId xmlns:a16="http://schemas.microsoft.com/office/drawing/2014/main" id="{3854A9F6-6E81-CCC2-EB71-CE2241793A2C}"/>
              </a:ext>
            </a:extLst>
          </p:cNvPr>
          <p:cNvSpPr>
            <a:spLocks noGrp="1"/>
          </p:cNvSpPr>
          <p:nvPr>
            <p:ph type="title"/>
          </p:nvPr>
        </p:nvSpPr>
        <p:spPr/>
        <p:txBody>
          <a:bodyPr/>
          <a:lstStyle/>
          <a:p>
            <a:r>
              <a:rPr kumimoji="1" lang="en-US" altLang="zh-CN" dirty="0"/>
              <a:t>The Emergence of Data Science</a:t>
            </a:r>
            <a:endParaRPr lang="en-US" dirty="0"/>
          </a:p>
        </p:txBody>
      </p:sp>
      <p:sp>
        <p:nvSpPr>
          <p:cNvPr id="8" name="Rectangle 7">
            <a:extLst>
              <a:ext uri="{FF2B5EF4-FFF2-40B4-BE49-F238E27FC236}">
                <a16:creationId xmlns:a16="http://schemas.microsoft.com/office/drawing/2014/main" id="{89B00CD8-20C4-D02F-B6E8-57BD0193573D}"/>
              </a:ext>
            </a:extLst>
          </p:cNvPr>
          <p:cNvSpPr/>
          <p:nvPr/>
        </p:nvSpPr>
        <p:spPr>
          <a:xfrm>
            <a:off x="6324600" y="7638726"/>
            <a:ext cx="8077200" cy="461665"/>
          </a:xfrm>
          <a:prstGeom prst="rect">
            <a:avLst/>
          </a:prstGeom>
        </p:spPr>
        <p:txBody>
          <a:bodyPr wrap="square">
            <a:spAutoFit/>
          </a:bodyPr>
          <a:lstStyle/>
          <a:p>
            <a:pPr algn="r"/>
            <a:r>
              <a:rPr lang="en-US" altLang="zh-CN" sz="2400" i="1" dirty="0">
                <a:latin typeface="Lato" panose="020F0502020204030203" pitchFamily="34" charset="77"/>
                <a:ea typeface="Gill Sans Light" charset="0"/>
                <a:cs typeface="Gill Sans Light" charset="0"/>
              </a:rPr>
              <a:t>Proceedings of the Visualization ‘97</a:t>
            </a:r>
            <a:endParaRPr lang="zh-CN" altLang="en-US" sz="2400" i="1" dirty="0">
              <a:latin typeface="Lato" panose="020F0502020204030203" pitchFamily="34" charset="77"/>
              <a:ea typeface="Gill Sans Light" charset="0"/>
              <a:cs typeface="Gill Sans Light" charset="0"/>
            </a:endParaRPr>
          </a:p>
        </p:txBody>
      </p:sp>
      <p:pic>
        <p:nvPicPr>
          <p:cNvPr id="6" name="图片 5">
            <a:extLst>
              <a:ext uri="{FF2B5EF4-FFF2-40B4-BE49-F238E27FC236}">
                <a16:creationId xmlns:a16="http://schemas.microsoft.com/office/drawing/2014/main" id="{5E7BA3A5-9086-726B-D917-2692CCC5F9E4}"/>
              </a:ext>
            </a:extLst>
          </p:cNvPr>
          <p:cNvPicPr>
            <a:picLocks noChangeAspect="1"/>
          </p:cNvPicPr>
          <p:nvPr/>
        </p:nvPicPr>
        <p:blipFill rotWithShape="1">
          <a:blip r:embed="rId2"/>
          <a:srcRect b="67504"/>
          <a:stretch/>
        </p:blipFill>
        <p:spPr>
          <a:xfrm>
            <a:off x="2528550" y="2895600"/>
            <a:ext cx="9573300" cy="3854516"/>
          </a:xfrm>
          <a:prstGeom prst="rect">
            <a:avLst/>
          </a:prstGeom>
          <a:ln>
            <a:solidFill>
              <a:schemeClr val="accent2"/>
            </a:solid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D07E590A-8925-DC51-1B93-727C5582E77C}"/>
              </a:ext>
            </a:extLst>
          </p:cNvPr>
          <p:cNvSpPr/>
          <p:nvPr/>
        </p:nvSpPr>
        <p:spPr bwMode="auto">
          <a:xfrm>
            <a:off x="8077200" y="5584371"/>
            <a:ext cx="609600" cy="206830"/>
          </a:xfrm>
          <a:prstGeom prst="rect">
            <a:avLst/>
          </a:prstGeom>
          <a:noFill/>
          <a:ln w="38100"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11571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C65ED1-ECF8-DA8D-1C94-ED9F2544EBA7}"/>
              </a:ext>
            </a:extLst>
          </p:cNvPr>
          <p:cNvSpPr>
            <a:spLocks noGrp="1"/>
          </p:cNvSpPr>
          <p:nvPr>
            <p:ph idx="1"/>
          </p:nvPr>
        </p:nvSpPr>
        <p:spPr/>
        <p:txBody>
          <a:bodyPr/>
          <a:lstStyle/>
          <a:p>
            <a:r>
              <a:rPr lang="en-US" dirty="0"/>
              <a:t>1999:  Bryson, </a:t>
            </a:r>
            <a:r>
              <a:rPr lang="en-US" dirty="0" err="1"/>
              <a:t>Kenwright</a:t>
            </a:r>
            <a:r>
              <a:rPr lang="en-US" dirty="0"/>
              <a:t> and </a:t>
            </a:r>
            <a:r>
              <a:rPr lang="en-US" dirty="0" err="1"/>
              <a:t>Haimes</a:t>
            </a:r>
            <a:r>
              <a:rPr lang="en-US" dirty="0"/>
              <a:t> join David Banks, Robert van </a:t>
            </a:r>
            <a:r>
              <a:rPr lang="en-US" dirty="0" err="1"/>
              <a:t>Liere</a:t>
            </a:r>
            <a:r>
              <a:rPr lang="en-US" dirty="0"/>
              <a:t>, and Sam </a:t>
            </a:r>
            <a:r>
              <a:rPr lang="en-US" dirty="0" err="1"/>
              <a:t>Uselton</a:t>
            </a:r>
            <a:r>
              <a:rPr lang="en-US" dirty="0"/>
              <a:t> on a panel titled “Automation or interaction: what’s best for big data?” at the IEEE Conference on Visualization in 1999</a:t>
            </a:r>
          </a:p>
          <a:p>
            <a:endParaRPr lang="en-US" dirty="0"/>
          </a:p>
        </p:txBody>
      </p:sp>
      <p:sp>
        <p:nvSpPr>
          <p:cNvPr id="3" name="Title 2">
            <a:extLst>
              <a:ext uri="{FF2B5EF4-FFF2-40B4-BE49-F238E27FC236}">
                <a16:creationId xmlns:a16="http://schemas.microsoft.com/office/drawing/2014/main" id="{3854A9F6-6E81-CCC2-EB71-CE2241793A2C}"/>
              </a:ext>
            </a:extLst>
          </p:cNvPr>
          <p:cNvSpPr>
            <a:spLocks noGrp="1"/>
          </p:cNvSpPr>
          <p:nvPr>
            <p:ph type="title"/>
          </p:nvPr>
        </p:nvSpPr>
        <p:spPr/>
        <p:txBody>
          <a:bodyPr/>
          <a:lstStyle/>
          <a:p>
            <a:r>
              <a:rPr kumimoji="1" lang="en-US" altLang="zh-CN" dirty="0"/>
              <a:t>The Emergence of Data Science</a:t>
            </a:r>
            <a:endParaRPr lang="en-US" dirty="0"/>
          </a:p>
        </p:txBody>
      </p:sp>
      <p:pic>
        <p:nvPicPr>
          <p:cNvPr id="5" name="图片 2">
            <a:extLst>
              <a:ext uri="{FF2B5EF4-FFF2-40B4-BE49-F238E27FC236}">
                <a16:creationId xmlns:a16="http://schemas.microsoft.com/office/drawing/2014/main" id="{F610AB65-3FA9-0353-6D83-83AF055F5261}"/>
              </a:ext>
            </a:extLst>
          </p:cNvPr>
          <p:cNvPicPr>
            <a:picLocks noChangeAspect="1"/>
          </p:cNvPicPr>
          <p:nvPr/>
        </p:nvPicPr>
        <p:blipFill>
          <a:blip r:embed="rId2"/>
          <a:stretch>
            <a:fillRect/>
          </a:stretch>
        </p:blipFill>
        <p:spPr>
          <a:xfrm>
            <a:off x="5125976" y="3765408"/>
            <a:ext cx="4378447" cy="3615291"/>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89B00CD8-20C4-D02F-B6E8-57BD0193573D}"/>
              </a:ext>
            </a:extLst>
          </p:cNvPr>
          <p:cNvSpPr/>
          <p:nvPr/>
        </p:nvSpPr>
        <p:spPr>
          <a:xfrm>
            <a:off x="6324600" y="7638726"/>
            <a:ext cx="8077200" cy="461665"/>
          </a:xfrm>
          <a:prstGeom prst="rect">
            <a:avLst/>
          </a:prstGeom>
        </p:spPr>
        <p:txBody>
          <a:bodyPr wrap="square">
            <a:spAutoFit/>
          </a:bodyPr>
          <a:lstStyle/>
          <a:p>
            <a:pPr algn="r"/>
            <a:r>
              <a:rPr lang="en-US" altLang="zh-CN" sz="2400" i="1" dirty="0">
                <a:latin typeface="Lato" panose="020F0502020204030203" pitchFamily="34" charset="77"/>
                <a:ea typeface="Gill Sans Light" charset="0"/>
                <a:cs typeface="Gill Sans Light" charset="0"/>
              </a:rPr>
              <a:t>Proceedings of the IEEE Conference on Visualization in 1999</a:t>
            </a:r>
            <a:endParaRPr lang="zh-CN" altLang="en-US" sz="2400" i="1" dirty="0">
              <a:latin typeface="Lato" panose="020F0502020204030203" pitchFamily="34" charset="77"/>
              <a:ea typeface="Gill Sans Light" charset="0"/>
              <a:cs typeface="Gill Sans Light" charset="0"/>
            </a:endParaRPr>
          </a:p>
        </p:txBody>
      </p:sp>
    </p:spTree>
    <p:extLst>
      <p:ext uri="{BB962C8B-B14F-4D97-AF65-F5344CB8AC3E}">
        <p14:creationId xmlns:p14="http://schemas.microsoft.com/office/powerpoint/2010/main" val="13236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7A1523-8CE7-8707-ECEF-CBD4ED5BACE3}"/>
              </a:ext>
            </a:extLst>
          </p:cNvPr>
          <p:cNvSpPr>
            <a:spLocks noGrp="1"/>
          </p:cNvSpPr>
          <p:nvPr>
            <p:ph idx="1"/>
          </p:nvPr>
        </p:nvSpPr>
        <p:spPr/>
        <p:txBody>
          <a:bodyPr/>
          <a:lstStyle/>
          <a:p>
            <a:r>
              <a:rPr lang="en-US" sz="2800" dirty="0"/>
              <a:t>Many applications require storage of complex data, whose schema</a:t>
            </a:r>
            <a:r>
              <a:rPr lang="zh-CN" altLang="en-US" sz="2800" dirty="0"/>
              <a:t> </a:t>
            </a:r>
            <a:r>
              <a:rPr lang="en-US" sz="2800" dirty="0"/>
              <a:t>changes often</a:t>
            </a:r>
          </a:p>
          <a:p>
            <a:r>
              <a:rPr lang="en-US" sz="2800" dirty="0"/>
              <a:t>The </a:t>
            </a:r>
            <a:r>
              <a:rPr lang="en-US" sz="2800" dirty="0">
                <a:solidFill>
                  <a:srgbClr val="A2424F"/>
                </a:solidFill>
              </a:rPr>
              <a:t>relational model’s requirement</a:t>
            </a:r>
            <a:r>
              <a:rPr lang="en-US" sz="2800" dirty="0"/>
              <a:t> of atomic data types may be </a:t>
            </a:r>
            <a:r>
              <a:rPr lang="en-US" sz="2800" b="1" dirty="0">
                <a:solidFill>
                  <a:srgbClr val="A2424F"/>
                </a:solidFill>
              </a:rPr>
              <a:t>an overkill</a:t>
            </a:r>
          </a:p>
          <a:p>
            <a:pPr lvl="1"/>
            <a:r>
              <a:rPr lang="en-US" sz="2400" dirty="0"/>
              <a:t>E.g., storing set of interests as a set-valued attribute of a user profile may be simpler than normalizing it</a:t>
            </a:r>
          </a:p>
          <a:p>
            <a:r>
              <a:rPr lang="en-US" sz="2800" dirty="0">
                <a:solidFill>
                  <a:srgbClr val="A2424F"/>
                </a:solidFill>
              </a:rPr>
              <a:t>Data exchange</a:t>
            </a:r>
            <a:r>
              <a:rPr lang="en-US" sz="2800" dirty="0"/>
              <a:t> can benefit greatly from semi-structured data</a:t>
            </a:r>
          </a:p>
          <a:p>
            <a:pPr lvl="1"/>
            <a:r>
              <a:rPr lang="en-US" sz="2400" dirty="0"/>
              <a:t>Exchange can be </a:t>
            </a:r>
            <a:r>
              <a:rPr lang="en-US" sz="2400" dirty="0">
                <a:solidFill>
                  <a:srgbClr val="A2424F"/>
                </a:solidFill>
              </a:rPr>
              <a:t>between applications</a:t>
            </a:r>
            <a:r>
              <a:rPr lang="en-US" sz="2400" dirty="0"/>
              <a:t>, or </a:t>
            </a:r>
            <a:r>
              <a:rPr lang="en-US" sz="2400" dirty="0">
                <a:solidFill>
                  <a:srgbClr val="A2424F"/>
                </a:solidFill>
              </a:rPr>
              <a:t>between back-end and front-end</a:t>
            </a:r>
            <a:r>
              <a:rPr lang="en-US" sz="2400" dirty="0"/>
              <a:t> of an application</a:t>
            </a:r>
          </a:p>
          <a:p>
            <a:pPr lvl="1"/>
            <a:r>
              <a:rPr lang="en-US" sz="2400" dirty="0">
                <a:solidFill>
                  <a:srgbClr val="A2424F"/>
                </a:solidFill>
              </a:rPr>
              <a:t>Web-services</a:t>
            </a:r>
            <a:r>
              <a:rPr lang="en-US" sz="2400" dirty="0"/>
              <a:t> are widely used today, with complex data fetched to the front-end and displayed using a mobile app or JavaScript</a:t>
            </a:r>
          </a:p>
          <a:p>
            <a:r>
              <a:rPr lang="en-US" sz="2800" b="1" dirty="0">
                <a:solidFill>
                  <a:srgbClr val="A2424F"/>
                </a:solidFill>
              </a:rPr>
              <a:t>JSON</a:t>
            </a:r>
            <a:r>
              <a:rPr lang="en-US" sz="2800" dirty="0"/>
              <a:t> and </a:t>
            </a:r>
            <a:r>
              <a:rPr lang="en-US" sz="2800" b="1" dirty="0">
                <a:solidFill>
                  <a:srgbClr val="A2424F"/>
                </a:solidFill>
              </a:rPr>
              <a:t>XML</a:t>
            </a:r>
            <a:r>
              <a:rPr lang="en-US" sz="2800" dirty="0"/>
              <a:t> are widely used semi-structured data models</a:t>
            </a:r>
          </a:p>
          <a:p>
            <a:endParaRPr lang="en-US" sz="2800" dirty="0"/>
          </a:p>
        </p:txBody>
      </p:sp>
      <p:sp>
        <p:nvSpPr>
          <p:cNvPr id="3" name="Title 2">
            <a:extLst>
              <a:ext uri="{FF2B5EF4-FFF2-40B4-BE49-F238E27FC236}">
                <a16:creationId xmlns:a16="http://schemas.microsoft.com/office/drawing/2014/main" id="{970A6554-FC59-E96A-BFC1-DCA1AA049404}"/>
              </a:ext>
            </a:extLst>
          </p:cNvPr>
          <p:cNvSpPr>
            <a:spLocks noGrp="1"/>
          </p:cNvSpPr>
          <p:nvPr>
            <p:ph type="title"/>
          </p:nvPr>
        </p:nvSpPr>
        <p:spPr/>
        <p:txBody>
          <a:bodyPr/>
          <a:lstStyle/>
          <a:p>
            <a:r>
              <a:rPr lang="en-US" dirty="0"/>
              <a:t>Semi-Structured Data</a:t>
            </a:r>
          </a:p>
        </p:txBody>
      </p:sp>
    </p:spTree>
    <p:extLst>
      <p:ext uri="{BB962C8B-B14F-4D97-AF65-F5344CB8AC3E}">
        <p14:creationId xmlns:p14="http://schemas.microsoft.com/office/powerpoint/2010/main" val="4192342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19F00-242C-FEC5-451A-3855114C3639}"/>
              </a:ext>
            </a:extLst>
          </p:cNvPr>
          <p:cNvSpPr>
            <a:spLocks noGrp="1"/>
          </p:cNvSpPr>
          <p:nvPr>
            <p:ph idx="1"/>
          </p:nvPr>
        </p:nvSpPr>
        <p:spPr/>
        <p:txBody>
          <a:bodyPr/>
          <a:lstStyle/>
          <a:p>
            <a:r>
              <a:rPr lang="en-US" dirty="0"/>
              <a:t>2007:  “The Fourth Paradigm”</a:t>
            </a:r>
          </a:p>
          <a:p>
            <a:pPr lvl="1"/>
            <a:r>
              <a:rPr lang="en-US" dirty="0"/>
              <a:t>“</a:t>
            </a:r>
            <a:r>
              <a:rPr lang="en-US" altLang="zh-CN" dirty="0"/>
              <a:t>Data-Intensive Scientific Discovery</a:t>
            </a:r>
            <a:r>
              <a:rPr lang="en-US" dirty="0"/>
              <a:t>”</a:t>
            </a:r>
          </a:p>
          <a:p>
            <a:endParaRPr lang="en-US" dirty="0"/>
          </a:p>
          <a:p>
            <a:endParaRPr lang="en-US" dirty="0"/>
          </a:p>
        </p:txBody>
      </p:sp>
      <p:sp>
        <p:nvSpPr>
          <p:cNvPr id="3" name="Title 2">
            <a:extLst>
              <a:ext uri="{FF2B5EF4-FFF2-40B4-BE49-F238E27FC236}">
                <a16:creationId xmlns:a16="http://schemas.microsoft.com/office/drawing/2014/main" id="{6A096DAD-9FFA-A797-748B-D9F35FA74DAE}"/>
              </a:ext>
            </a:extLst>
          </p:cNvPr>
          <p:cNvSpPr>
            <a:spLocks noGrp="1"/>
          </p:cNvSpPr>
          <p:nvPr>
            <p:ph type="title"/>
          </p:nvPr>
        </p:nvSpPr>
        <p:spPr/>
        <p:txBody>
          <a:bodyPr/>
          <a:lstStyle/>
          <a:p>
            <a:r>
              <a:rPr kumimoji="1" lang="en-US" altLang="zh-CN" dirty="0"/>
              <a:t>The Emergence of Data Science</a:t>
            </a:r>
            <a:endParaRPr lang="en-US" dirty="0"/>
          </a:p>
        </p:txBody>
      </p:sp>
      <p:pic>
        <p:nvPicPr>
          <p:cNvPr id="4" name="Picture 3" descr="Screen Shot 2012-11-24 at 2.39.25 AM.png">
            <a:extLst>
              <a:ext uri="{FF2B5EF4-FFF2-40B4-BE49-F238E27FC236}">
                <a16:creationId xmlns:a16="http://schemas.microsoft.com/office/drawing/2014/main" id="{40F7DAB8-22B7-1FEC-9CD3-F7990ADA3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2208514"/>
            <a:ext cx="3384376" cy="4879372"/>
          </a:xfrm>
          <a:prstGeom prst="rect">
            <a:avLst/>
          </a:prstGeom>
        </p:spPr>
      </p:pic>
    </p:spTree>
    <p:extLst>
      <p:ext uri="{BB962C8B-B14F-4D97-AF65-F5344CB8AC3E}">
        <p14:creationId xmlns:p14="http://schemas.microsoft.com/office/powerpoint/2010/main" val="184822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85C5FE-C1E5-6E40-8119-7899D69E7EFD}"/>
              </a:ext>
            </a:extLst>
          </p:cNvPr>
          <p:cNvSpPr>
            <a:spLocks noGrp="1"/>
          </p:cNvSpPr>
          <p:nvPr>
            <p:ph idx="1"/>
          </p:nvPr>
        </p:nvSpPr>
        <p:spPr/>
        <p:txBody>
          <a:bodyPr/>
          <a:lstStyle/>
          <a:p>
            <a:r>
              <a:rPr lang="en-US" dirty="0"/>
              <a:t>2012:  Data Scientist: The Sexiest Job of the 21st Century</a:t>
            </a:r>
          </a:p>
          <a:p>
            <a:endParaRPr lang="en-US" dirty="0"/>
          </a:p>
          <a:p>
            <a:endParaRPr lang="en-US" dirty="0"/>
          </a:p>
        </p:txBody>
      </p:sp>
      <p:sp>
        <p:nvSpPr>
          <p:cNvPr id="3" name="Title 2">
            <a:extLst>
              <a:ext uri="{FF2B5EF4-FFF2-40B4-BE49-F238E27FC236}">
                <a16:creationId xmlns:a16="http://schemas.microsoft.com/office/drawing/2014/main" id="{F81D6C32-19D0-68D1-84BE-25468503D213}"/>
              </a:ext>
            </a:extLst>
          </p:cNvPr>
          <p:cNvSpPr>
            <a:spLocks noGrp="1"/>
          </p:cNvSpPr>
          <p:nvPr>
            <p:ph type="title"/>
          </p:nvPr>
        </p:nvSpPr>
        <p:spPr/>
        <p:txBody>
          <a:bodyPr/>
          <a:lstStyle/>
          <a:p>
            <a:r>
              <a:rPr kumimoji="1" lang="en-US" altLang="zh-CN" dirty="0"/>
              <a:t>The Emergence of Data Science</a:t>
            </a:r>
            <a:endParaRPr lang="en-US" dirty="0"/>
          </a:p>
        </p:txBody>
      </p:sp>
      <p:pic>
        <p:nvPicPr>
          <p:cNvPr id="4" name="图片 6">
            <a:extLst>
              <a:ext uri="{FF2B5EF4-FFF2-40B4-BE49-F238E27FC236}">
                <a16:creationId xmlns:a16="http://schemas.microsoft.com/office/drawing/2014/main" id="{F634E6FA-6DEB-ACEC-86B5-68C1AF52C30A}"/>
              </a:ext>
            </a:extLst>
          </p:cNvPr>
          <p:cNvPicPr>
            <a:picLocks noChangeAspect="1"/>
          </p:cNvPicPr>
          <p:nvPr/>
        </p:nvPicPr>
        <p:blipFill>
          <a:blip r:embed="rId2"/>
          <a:stretch>
            <a:fillRect/>
          </a:stretch>
        </p:blipFill>
        <p:spPr>
          <a:xfrm>
            <a:off x="3695700" y="2743200"/>
            <a:ext cx="7239000" cy="4966630"/>
          </a:xfrm>
          <a:prstGeom prst="rect">
            <a:avLst/>
          </a:prstGeom>
        </p:spPr>
      </p:pic>
    </p:spTree>
    <p:extLst>
      <p:ext uri="{BB962C8B-B14F-4D97-AF65-F5344CB8AC3E}">
        <p14:creationId xmlns:p14="http://schemas.microsoft.com/office/powerpoint/2010/main" val="3892175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AAD782-E5EA-D3D0-417D-51C6DE6E561F}"/>
              </a:ext>
            </a:extLst>
          </p:cNvPr>
          <p:cNvSpPr>
            <a:spLocks noGrp="1"/>
          </p:cNvSpPr>
          <p:nvPr>
            <p:ph idx="1"/>
          </p:nvPr>
        </p:nvSpPr>
        <p:spPr/>
        <p:txBody>
          <a:bodyPr/>
          <a:lstStyle/>
          <a:p>
            <a:r>
              <a:rPr lang="en-US" dirty="0">
                <a:solidFill>
                  <a:srgbClr val="A2424F"/>
                </a:solidFill>
              </a:rPr>
              <a:t>2013</a:t>
            </a:r>
            <a:r>
              <a:rPr lang="en-US" dirty="0"/>
              <a:t>: The IEEE Task Force on Data Science and Advanced Analytics was launched.</a:t>
            </a:r>
          </a:p>
          <a:p>
            <a:r>
              <a:rPr lang="en-US" dirty="0">
                <a:solidFill>
                  <a:srgbClr val="A2424F"/>
                </a:solidFill>
              </a:rPr>
              <a:t>2014</a:t>
            </a:r>
            <a:r>
              <a:rPr lang="en-US" dirty="0"/>
              <a:t>: The first international conference: IEEE International Conference on Data Science and Advanced Analytics was launched.</a:t>
            </a:r>
          </a:p>
          <a:p>
            <a:r>
              <a:rPr lang="en-US" dirty="0">
                <a:solidFill>
                  <a:srgbClr val="A2424F"/>
                </a:solidFill>
              </a:rPr>
              <a:t>2015</a:t>
            </a:r>
            <a:r>
              <a:rPr lang="en-US" dirty="0"/>
              <a:t>: The International Journal on Data Science and Analytics was launched by Springer to publish original work on data science and big data analytics.</a:t>
            </a:r>
          </a:p>
          <a:p>
            <a:r>
              <a:rPr lang="en-US" dirty="0">
                <a:solidFill>
                  <a:srgbClr val="A2424F"/>
                </a:solidFill>
              </a:rPr>
              <a:t>2016</a:t>
            </a:r>
            <a:r>
              <a:rPr lang="en-US" dirty="0"/>
              <a:t>: The American Statistical Association section on Statistical Learning and Data Mining renamed to "Statistical Learning and Data Science".</a:t>
            </a:r>
          </a:p>
          <a:p>
            <a:endParaRPr lang="en-US" dirty="0"/>
          </a:p>
        </p:txBody>
      </p:sp>
      <p:sp>
        <p:nvSpPr>
          <p:cNvPr id="3" name="Title 2">
            <a:extLst>
              <a:ext uri="{FF2B5EF4-FFF2-40B4-BE49-F238E27FC236}">
                <a16:creationId xmlns:a16="http://schemas.microsoft.com/office/drawing/2014/main" id="{F43A6B3E-FC89-0C3D-EBF0-63B7FFD7C015}"/>
              </a:ext>
            </a:extLst>
          </p:cNvPr>
          <p:cNvSpPr>
            <a:spLocks noGrp="1"/>
          </p:cNvSpPr>
          <p:nvPr>
            <p:ph type="title"/>
          </p:nvPr>
        </p:nvSpPr>
        <p:spPr/>
        <p:txBody>
          <a:bodyPr/>
          <a:lstStyle/>
          <a:p>
            <a:r>
              <a:rPr lang="en-US" dirty="0"/>
              <a:t>The Emergence of Data Science</a:t>
            </a:r>
          </a:p>
        </p:txBody>
      </p:sp>
    </p:spTree>
    <p:extLst>
      <p:ext uri="{BB962C8B-B14F-4D97-AF65-F5344CB8AC3E}">
        <p14:creationId xmlns:p14="http://schemas.microsoft.com/office/powerpoint/2010/main" val="2663823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6438F4-A959-73A3-C6AA-96961F9D65B6}"/>
              </a:ext>
            </a:extLst>
          </p:cNvPr>
          <p:cNvSpPr>
            <a:spLocks noGrp="1"/>
          </p:cNvSpPr>
          <p:nvPr>
            <p:ph idx="1"/>
          </p:nvPr>
        </p:nvSpPr>
        <p:spPr/>
        <p:txBody>
          <a:bodyPr/>
          <a:lstStyle/>
          <a:p>
            <a:r>
              <a:rPr lang="en-US" dirty="0"/>
              <a:t>2016:  “Trump vs. Clinton: How Big Data and scientists helped Trump win the election”</a:t>
            </a:r>
          </a:p>
          <a:p>
            <a:endParaRPr lang="en-US" dirty="0"/>
          </a:p>
        </p:txBody>
      </p:sp>
      <p:sp>
        <p:nvSpPr>
          <p:cNvPr id="3" name="Title 2">
            <a:extLst>
              <a:ext uri="{FF2B5EF4-FFF2-40B4-BE49-F238E27FC236}">
                <a16:creationId xmlns:a16="http://schemas.microsoft.com/office/drawing/2014/main" id="{61D12FF1-3C9F-B8F4-F0CE-B711078AB769}"/>
              </a:ext>
            </a:extLst>
          </p:cNvPr>
          <p:cNvSpPr>
            <a:spLocks noGrp="1"/>
          </p:cNvSpPr>
          <p:nvPr>
            <p:ph type="title"/>
          </p:nvPr>
        </p:nvSpPr>
        <p:spPr/>
        <p:txBody>
          <a:bodyPr/>
          <a:lstStyle/>
          <a:p>
            <a:r>
              <a:rPr lang="en-US" dirty="0"/>
              <a:t>The Emergence of Data Science</a:t>
            </a:r>
          </a:p>
        </p:txBody>
      </p:sp>
      <p:pic>
        <p:nvPicPr>
          <p:cNvPr id="4" name="图片 1">
            <a:extLst>
              <a:ext uri="{FF2B5EF4-FFF2-40B4-BE49-F238E27FC236}">
                <a16:creationId xmlns:a16="http://schemas.microsoft.com/office/drawing/2014/main" id="{350F015C-A536-5270-9072-0F2168B53DEE}"/>
              </a:ext>
            </a:extLst>
          </p:cNvPr>
          <p:cNvPicPr>
            <a:picLocks noChangeAspect="1"/>
          </p:cNvPicPr>
          <p:nvPr/>
        </p:nvPicPr>
        <p:blipFill>
          <a:blip r:embed="rId2"/>
          <a:stretch>
            <a:fillRect/>
          </a:stretch>
        </p:blipFill>
        <p:spPr>
          <a:xfrm>
            <a:off x="851452" y="3581400"/>
            <a:ext cx="4064000" cy="3048000"/>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297BCD33-C3BE-3E87-8E44-94B3121966D1}"/>
              </a:ext>
            </a:extLst>
          </p:cNvPr>
          <p:cNvPicPr>
            <a:picLocks noChangeAspect="1"/>
          </p:cNvPicPr>
          <p:nvPr/>
        </p:nvPicPr>
        <p:blipFill>
          <a:blip r:embed="rId3"/>
          <a:stretch>
            <a:fillRect/>
          </a:stretch>
        </p:blipFill>
        <p:spPr>
          <a:xfrm>
            <a:off x="5261762" y="2966981"/>
            <a:ext cx="4542632" cy="4802544"/>
          </a:xfrm>
          <a:prstGeom prst="rect">
            <a:avLst/>
          </a:prstGeom>
          <a:effectLst>
            <a:outerShdw blurRad="50800" dist="38100" dir="2700000" algn="tl" rotWithShape="0">
              <a:prstClr val="black">
                <a:alpha val="40000"/>
              </a:prstClr>
            </a:outerShdw>
          </a:effectLst>
        </p:spPr>
      </p:pic>
      <p:pic>
        <p:nvPicPr>
          <p:cNvPr id="6" name="图片 6">
            <a:extLst>
              <a:ext uri="{FF2B5EF4-FFF2-40B4-BE49-F238E27FC236}">
                <a16:creationId xmlns:a16="http://schemas.microsoft.com/office/drawing/2014/main" id="{887EE41A-1E0A-519E-D49D-5B5C77A72F59}"/>
              </a:ext>
            </a:extLst>
          </p:cNvPr>
          <p:cNvPicPr>
            <a:picLocks noChangeAspect="1"/>
          </p:cNvPicPr>
          <p:nvPr/>
        </p:nvPicPr>
        <p:blipFill>
          <a:blip r:embed="rId4"/>
          <a:stretch>
            <a:fillRect/>
          </a:stretch>
        </p:blipFill>
        <p:spPr>
          <a:xfrm>
            <a:off x="10114167" y="3581400"/>
            <a:ext cx="3364853" cy="35737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4063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B3F28-2C46-F9FC-CEC2-093F51FDE4C0}"/>
              </a:ext>
            </a:extLst>
          </p:cNvPr>
          <p:cNvSpPr>
            <a:spLocks noGrp="1"/>
          </p:cNvSpPr>
          <p:nvPr>
            <p:ph type="title"/>
          </p:nvPr>
        </p:nvSpPr>
        <p:spPr/>
        <p:txBody>
          <a:bodyPr/>
          <a:lstStyle/>
          <a:p>
            <a:r>
              <a:rPr lang="en-US" dirty="0"/>
              <a:t>Standard Architecture</a:t>
            </a:r>
          </a:p>
        </p:txBody>
      </p:sp>
      <p:grpSp>
        <p:nvGrpSpPr>
          <p:cNvPr id="4" name="组 18">
            <a:extLst>
              <a:ext uri="{FF2B5EF4-FFF2-40B4-BE49-F238E27FC236}">
                <a16:creationId xmlns:a16="http://schemas.microsoft.com/office/drawing/2014/main" id="{B8A08571-88B2-07A5-8D38-F41309BC2A7A}"/>
              </a:ext>
            </a:extLst>
          </p:cNvPr>
          <p:cNvGrpSpPr/>
          <p:nvPr/>
        </p:nvGrpSpPr>
        <p:grpSpPr>
          <a:xfrm>
            <a:off x="3048000" y="1981200"/>
            <a:ext cx="9613696" cy="5666417"/>
            <a:chOff x="971550" y="1556792"/>
            <a:chExt cx="7345363" cy="4329437"/>
          </a:xfrm>
        </p:grpSpPr>
        <p:sp>
          <p:nvSpPr>
            <p:cNvPr id="5" name="Can 5">
              <a:extLst>
                <a:ext uri="{FF2B5EF4-FFF2-40B4-BE49-F238E27FC236}">
                  <a16:creationId xmlns:a16="http://schemas.microsoft.com/office/drawing/2014/main" id="{D7BFED75-EF86-AF00-36B2-C4FB6A4A8A34}"/>
                </a:ext>
              </a:extLst>
            </p:cNvPr>
            <p:cNvSpPr>
              <a:spLocks noChangeArrowheads="1"/>
            </p:cNvSpPr>
            <p:nvPr/>
          </p:nvSpPr>
          <p:spPr bwMode="auto">
            <a:xfrm>
              <a:off x="1042988" y="1628229"/>
              <a:ext cx="1296987" cy="1079500"/>
            </a:xfrm>
            <a:prstGeom prst="can">
              <a:avLst>
                <a:gd name="adj" fmla="val 25000"/>
              </a:avLst>
            </a:prstGeom>
            <a:solidFill>
              <a:schemeClr val="bg1">
                <a:lumMod val="65000"/>
                <a:alpha val="50196"/>
              </a:schemeClr>
            </a:solidFill>
            <a:ln w="9525">
              <a:solidFill>
                <a:schemeClr val="bg1">
                  <a:lumMod val="65000"/>
                </a:schemeClr>
              </a:solidFill>
              <a:round/>
              <a:headEnd/>
              <a:tailEnd/>
            </a:ln>
            <a:effectLst>
              <a:outerShdw blurRad="40000" dist="20000" dir="5400000" rotWithShape="0">
                <a:srgbClr val="808080">
                  <a:alpha val="37999"/>
                </a:srgbClr>
              </a:outerShdw>
            </a:effectLst>
          </p:spPr>
          <p:txBody>
            <a:bodyPr anchor="ctr"/>
            <a:lstStyle/>
            <a:p>
              <a:pPr algn="ctr">
                <a:defRPr/>
              </a:pPr>
              <a:r>
                <a:rPr lang="en-US" sz="2000" dirty="0">
                  <a:solidFill>
                    <a:schemeClr val="dk1"/>
                  </a:solidFill>
                  <a:latin typeface="Lato" panose="020F0502020204030203" pitchFamily="34" charset="77"/>
                  <a:ea typeface="Gill Sans Light" charset="0"/>
                  <a:cs typeface="Gill Sans Light" charset="0"/>
                </a:rPr>
                <a:t>Application</a:t>
              </a:r>
            </a:p>
            <a:p>
              <a:pPr algn="ctr">
                <a:defRPr/>
              </a:pPr>
              <a:r>
                <a:rPr lang="en-US" sz="2000" dirty="0">
                  <a:solidFill>
                    <a:schemeClr val="dk1"/>
                  </a:solidFill>
                  <a:latin typeface="Lato" panose="020F0502020204030203" pitchFamily="34" charset="77"/>
                  <a:ea typeface="Gill Sans Light" charset="0"/>
                  <a:cs typeface="Gill Sans Light" charset="0"/>
                </a:rPr>
                <a:t>Database</a:t>
              </a:r>
            </a:p>
          </p:txBody>
        </p:sp>
        <p:pic>
          <p:nvPicPr>
            <p:cNvPr id="6" name="Picture 6" descr="Screen Shot 2012-11-13 at 11.03.11 PM.png">
              <a:extLst>
                <a:ext uri="{FF2B5EF4-FFF2-40B4-BE49-F238E27FC236}">
                  <a16:creationId xmlns:a16="http://schemas.microsoft.com/office/drawing/2014/main" id="{1F183FEA-F66C-5402-DE63-E9F75F4880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780754"/>
              <a:ext cx="1439863"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Screen Shot 2012-11-13 at 11.03.56 PM.png">
              <a:extLst>
                <a:ext uri="{FF2B5EF4-FFF2-40B4-BE49-F238E27FC236}">
                  <a16:creationId xmlns:a16="http://schemas.microsoft.com/office/drawing/2014/main" id="{12FAC8E0-210F-A43E-4E8E-150E29A206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4149179"/>
              <a:ext cx="1235075"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8">
              <a:extLst>
                <a:ext uri="{FF2B5EF4-FFF2-40B4-BE49-F238E27FC236}">
                  <a16:creationId xmlns:a16="http://schemas.microsoft.com/office/drawing/2014/main" id="{4C371554-8ACF-5797-355E-056B9723EC6D}"/>
                </a:ext>
              </a:extLst>
            </p:cNvPr>
            <p:cNvSpPr/>
            <p:nvPr/>
          </p:nvSpPr>
          <p:spPr>
            <a:xfrm>
              <a:off x="2916238" y="3141117"/>
              <a:ext cx="1079500" cy="431800"/>
            </a:xfrm>
            <a:prstGeom prst="rightArrow">
              <a:avLst/>
            </a:prstGeom>
            <a:solidFill>
              <a:schemeClr val="bg1">
                <a:lumMod val="7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anchor="ctr"/>
            <a:lstStyle/>
            <a:p>
              <a:pPr algn="ctr"/>
              <a:endParaRPr lang="en-US" sz="4000">
                <a:solidFill>
                  <a:srgbClr val="000000"/>
                </a:solidFill>
                <a:latin typeface="Lato" panose="020F0502020204030203" pitchFamily="34" charset="77"/>
                <a:ea typeface="宋体" pitchFamily="2" charset="-122"/>
              </a:endParaRPr>
            </a:p>
          </p:txBody>
        </p:sp>
        <p:sp>
          <p:nvSpPr>
            <p:cNvPr id="9" name="TextBox 9">
              <a:extLst>
                <a:ext uri="{FF2B5EF4-FFF2-40B4-BE49-F238E27FC236}">
                  <a16:creationId xmlns:a16="http://schemas.microsoft.com/office/drawing/2014/main" id="{3E331BFC-16B2-4D4A-FEDF-AA559C11004F}"/>
                </a:ext>
              </a:extLst>
            </p:cNvPr>
            <p:cNvSpPr txBox="1">
              <a:spLocks noChangeArrowheads="1"/>
            </p:cNvSpPr>
            <p:nvPr/>
          </p:nvSpPr>
          <p:spPr bwMode="auto">
            <a:xfrm>
              <a:off x="2339975" y="3572917"/>
              <a:ext cx="2232025" cy="105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宋体" pitchFamily="2" charset="-122"/>
                </a:defRPr>
              </a:lvl1pPr>
              <a:lvl2pPr marL="742950" indent="-285750" eaLnBrk="0" hangingPunct="0">
                <a:defRPr sz="2400">
                  <a:solidFill>
                    <a:schemeClr val="tx1"/>
                  </a:solidFill>
                  <a:latin typeface="Calibri" pitchFamily="34" charset="0"/>
                  <a:ea typeface="宋体" pitchFamily="2" charset="-122"/>
                </a:defRPr>
              </a:lvl2pPr>
              <a:lvl3pPr marL="1143000" indent="-228600" eaLnBrk="0" hangingPunct="0">
                <a:defRPr sz="2400">
                  <a:solidFill>
                    <a:schemeClr val="tx1"/>
                  </a:solidFill>
                  <a:latin typeface="Calibri" pitchFamily="34" charset="0"/>
                  <a:ea typeface="宋体" pitchFamily="2" charset="-122"/>
                </a:defRPr>
              </a:lvl3pPr>
              <a:lvl4pPr marL="1600200" indent="-228600" eaLnBrk="0" hangingPunct="0">
                <a:defRPr sz="2400">
                  <a:solidFill>
                    <a:schemeClr val="tx1"/>
                  </a:solidFill>
                  <a:latin typeface="Calibri" pitchFamily="34" charset="0"/>
                  <a:ea typeface="宋体" pitchFamily="2" charset="-122"/>
                </a:defRPr>
              </a:lvl4pPr>
              <a:lvl5pPr marL="2057400" indent="-228600" eaLnBrk="0" hangingPunct="0">
                <a:defRPr sz="2400">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Calibri" pitchFamily="34" charset="0"/>
                  <a:ea typeface="宋体" pitchFamily="2" charset="-122"/>
                </a:defRPr>
              </a:lvl9pPr>
            </a:lstStyle>
            <a:p>
              <a:pPr algn="ctr" eaLnBrk="1" hangingPunct="1"/>
              <a:r>
                <a:rPr lang="en-US" sz="2800" dirty="0">
                  <a:latin typeface="Lato" panose="020F0502020204030203" pitchFamily="34" charset="77"/>
                  <a:ea typeface="Gill Sans" charset="0"/>
                  <a:cs typeface="Gill Sans" charset="0"/>
                </a:rPr>
                <a:t>ETL</a:t>
              </a:r>
            </a:p>
            <a:p>
              <a:pPr algn="ctr" eaLnBrk="1" hangingPunct="1"/>
              <a:r>
                <a:rPr lang="en-US" sz="2800" dirty="0">
                  <a:latin typeface="Lato" panose="020F0502020204030203" pitchFamily="34" charset="77"/>
                  <a:ea typeface="Gill Sans" charset="0"/>
                  <a:cs typeface="Gill Sans" charset="0"/>
                </a:rPr>
                <a:t>(Extract, Transform, Load)</a:t>
              </a:r>
            </a:p>
          </p:txBody>
        </p:sp>
        <p:sp>
          <p:nvSpPr>
            <p:cNvPr id="10" name="Can 10">
              <a:extLst>
                <a:ext uri="{FF2B5EF4-FFF2-40B4-BE49-F238E27FC236}">
                  <a16:creationId xmlns:a16="http://schemas.microsoft.com/office/drawing/2014/main" id="{BEE25FF8-B332-6D5C-C666-FD54D04A4029}"/>
                </a:ext>
              </a:extLst>
            </p:cNvPr>
            <p:cNvSpPr>
              <a:spLocks noChangeArrowheads="1"/>
            </p:cNvSpPr>
            <p:nvPr/>
          </p:nvSpPr>
          <p:spPr bwMode="auto">
            <a:xfrm>
              <a:off x="4572000" y="2564854"/>
              <a:ext cx="3313113" cy="1727200"/>
            </a:xfrm>
            <a:prstGeom prst="can">
              <a:avLst>
                <a:gd name="adj" fmla="val 25000"/>
              </a:avLst>
            </a:prstGeom>
            <a:solidFill>
              <a:srgbClr val="2B4E76">
                <a:alpha val="50196"/>
              </a:srgbClr>
            </a:solidFill>
            <a:ln w="9525">
              <a:solidFill>
                <a:srgbClr val="2B4E76"/>
              </a:solidFill>
              <a:round/>
              <a:headEnd/>
              <a:tailEnd/>
            </a:ln>
            <a:effectLst>
              <a:outerShdw blurRad="40000" dist="20000" dir="5400000" rotWithShape="0">
                <a:srgbClr val="808080">
                  <a:alpha val="37999"/>
                </a:srgbClr>
              </a:outerShdw>
            </a:effectLst>
          </p:spPr>
          <p:txBody>
            <a:bodyPr anchor="ctr"/>
            <a:lstStyle/>
            <a:p>
              <a:pPr algn="ctr">
                <a:defRPr/>
              </a:pPr>
              <a:r>
                <a:rPr lang="en-US" sz="4000" dirty="0">
                  <a:solidFill>
                    <a:schemeClr val="dk1"/>
                  </a:solidFill>
                  <a:latin typeface="Lato" panose="020F0502020204030203" pitchFamily="34" charset="77"/>
                  <a:ea typeface="Gill Sans Light" charset="0"/>
                  <a:cs typeface="Gill Sans Light" charset="0"/>
                </a:rPr>
                <a:t>Data</a:t>
              </a:r>
            </a:p>
            <a:p>
              <a:pPr algn="ctr">
                <a:defRPr/>
              </a:pPr>
              <a:r>
                <a:rPr lang="en-US" sz="4000" dirty="0">
                  <a:solidFill>
                    <a:schemeClr val="dk1"/>
                  </a:solidFill>
                  <a:latin typeface="Lato" panose="020F0502020204030203" pitchFamily="34" charset="77"/>
                  <a:ea typeface="Gill Sans Light" charset="0"/>
                  <a:cs typeface="Gill Sans Light" charset="0"/>
                </a:rPr>
                <a:t>Warehouse</a:t>
              </a:r>
            </a:p>
          </p:txBody>
        </p:sp>
        <p:sp>
          <p:nvSpPr>
            <p:cNvPr id="11" name="Right Arrow 11">
              <a:extLst>
                <a:ext uri="{FF2B5EF4-FFF2-40B4-BE49-F238E27FC236}">
                  <a16:creationId xmlns:a16="http://schemas.microsoft.com/office/drawing/2014/main" id="{3082B0DB-211B-7573-A3F6-7759C804469B}"/>
                </a:ext>
              </a:extLst>
            </p:cNvPr>
            <p:cNvSpPr/>
            <p:nvPr/>
          </p:nvSpPr>
          <p:spPr>
            <a:xfrm rot="18953949">
              <a:off x="5229225" y="1920329"/>
              <a:ext cx="771525" cy="339725"/>
            </a:xfrm>
            <a:prstGeom prst="rightArrow">
              <a:avLst/>
            </a:prstGeom>
            <a:solidFill>
              <a:schemeClr val="bg1">
                <a:lumMod val="7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anchor="ctr"/>
            <a:lstStyle/>
            <a:p>
              <a:pPr algn="ctr"/>
              <a:endParaRPr lang="en-US" sz="4000">
                <a:solidFill>
                  <a:srgbClr val="000000"/>
                </a:solidFill>
                <a:latin typeface="Lato" panose="020F0502020204030203" pitchFamily="34" charset="77"/>
                <a:ea typeface="宋体" pitchFamily="2" charset="-122"/>
              </a:endParaRPr>
            </a:p>
          </p:txBody>
        </p:sp>
        <p:sp>
          <p:nvSpPr>
            <p:cNvPr id="12" name="Right Arrow 12">
              <a:extLst>
                <a:ext uri="{FF2B5EF4-FFF2-40B4-BE49-F238E27FC236}">
                  <a16:creationId xmlns:a16="http://schemas.microsoft.com/office/drawing/2014/main" id="{AB56B064-1AE4-22CD-4EAD-8A1F34480CAC}"/>
                </a:ext>
              </a:extLst>
            </p:cNvPr>
            <p:cNvSpPr/>
            <p:nvPr/>
          </p:nvSpPr>
          <p:spPr>
            <a:xfrm rot="2568171">
              <a:off x="4945063" y="4580979"/>
              <a:ext cx="771525" cy="339725"/>
            </a:xfrm>
            <a:prstGeom prst="rightArrow">
              <a:avLst/>
            </a:prstGeom>
            <a:solidFill>
              <a:schemeClr val="bg1">
                <a:lumMod val="7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anchor="ctr"/>
            <a:lstStyle/>
            <a:p>
              <a:pPr algn="ctr"/>
              <a:endParaRPr lang="en-US" sz="4000">
                <a:solidFill>
                  <a:srgbClr val="000000"/>
                </a:solidFill>
                <a:latin typeface="Lato" panose="020F0502020204030203" pitchFamily="34" charset="77"/>
                <a:ea typeface="宋体" pitchFamily="2" charset="-122"/>
              </a:endParaRPr>
            </a:p>
          </p:txBody>
        </p:sp>
        <p:sp>
          <p:nvSpPr>
            <p:cNvPr id="13" name="Right Arrow 13">
              <a:extLst>
                <a:ext uri="{FF2B5EF4-FFF2-40B4-BE49-F238E27FC236}">
                  <a16:creationId xmlns:a16="http://schemas.microsoft.com/office/drawing/2014/main" id="{8D5AA078-1AAF-016B-354D-CBA5CF3751F0}"/>
                </a:ext>
              </a:extLst>
            </p:cNvPr>
            <p:cNvSpPr/>
            <p:nvPr/>
          </p:nvSpPr>
          <p:spPr>
            <a:xfrm rot="2568171">
              <a:off x="6529388" y="4580979"/>
              <a:ext cx="769937" cy="339725"/>
            </a:xfrm>
            <a:prstGeom prst="rightArrow">
              <a:avLst/>
            </a:prstGeom>
            <a:solidFill>
              <a:schemeClr val="bg1">
                <a:lumMod val="75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anchor="ctr"/>
            <a:lstStyle/>
            <a:p>
              <a:pPr algn="ctr"/>
              <a:endParaRPr lang="en-US" sz="4000">
                <a:solidFill>
                  <a:srgbClr val="000000"/>
                </a:solidFill>
                <a:latin typeface="Lato" panose="020F0502020204030203" pitchFamily="34" charset="77"/>
                <a:ea typeface="宋体" pitchFamily="2" charset="-122"/>
              </a:endParaRPr>
            </a:p>
          </p:txBody>
        </p:sp>
        <p:sp>
          <p:nvSpPr>
            <p:cNvPr id="14" name="TextBox 14">
              <a:extLst>
                <a:ext uri="{FF2B5EF4-FFF2-40B4-BE49-F238E27FC236}">
                  <a16:creationId xmlns:a16="http://schemas.microsoft.com/office/drawing/2014/main" id="{3E35ABF8-F9EB-78E1-650D-30C8C8AF959D}"/>
                </a:ext>
              </a:extLst>
            </p:cNvPr>
            <p:cNvSpPr txBox="1">
              <a:spLocks noChangeArrowheads="1"/>
            </p:cNvSpPr>
            <p:nvPr/>
          </p:nvSpPr>
          <p:spPr bwMode="auto">
            <a:xfrm>
              <a:off x="5940425" y="1556792"/>
              <a:ext cx="1800225" cy="7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宋体" pitchFamily="2" charset="-122"/>
                </a:defRPr>
              </a:lvl1pPr>
              <a:lvl2pPr marL="742950" indent="-285750" eaLnBrk="0" hangingPunct="0">
                <a:defRPr sz="2400">
                  <a:solidFill>
                    <a:schemeClr val="tx1"/>
                  </a:solidFill>
                  <a:latin typeface="Calibri" pitchFamily="34" charset="0"/>
                  <a:ea typeface="宋体" pitchFamily="2" charset="-122"/>
                </a:defRPr>
              </a:lvl2pPr>
              <a:lvl3pPr marL="1143000" indent="-228600" eaLnBrk="0" hangingPunct="0">
                <a:defRPr sz="2400">
                  <a:solidFill>
                    <a:schemeClr val="tx1"/>
                  </a:solidFill>
                  <a:latin typeface="Calibri" pitchFamily="34" charset="0"/>
                  <a:ea typeface="宋体" pitchFamily="2" charset="-122"/>
                </a:defRPr>
              </a:lvl3pPr>
              <a:lvl4pPr marL="1600200" indent="-228600" eaLnBrk="0" hangingPunct="0">
                <a:defRPr sz="2400">
                  <a:solidFill>
                    <a:schemeClr val="tx1"/>
                  </a:solidFill>
                  <a:latin typeface="Calibri" pitchFamily="34" charset="0"/>
                  <a:ea typeface="宋体" pitchFamily="2" charset="-122"/>
                </a:defRPr>
              </a:lvl4pPr>
              <a:lvl5pPr marL="2057400" indent="-228600" eaLnBrk="0" hangingPunct="0">
                <a:defRPr sz="2400">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Calibri" pitchFamily="34" charset="0"/>
                  <a:ea typeface="宋体" pitchFamily="2" charset="-122"/>
                </a:defRPr>
              </a:lvl9pPr>
            </a:lstStyle>
            <a:p>
              <a:pPr eaLnBrk="1" hangingPunct="1"/>
              <a:r>
                <a:rPr lang="en-US" sz="2800" dirty="0">
                  <a:latin typeface="Lato" panose="020F0502020204030203" pitchFamily="34" charset="77"/>
                  <a:ea typeface="Gill Sans" charset="0"/>
                  <a:cs typeface="Gill Sans" charset="0"/>
                </a:rPr>
                <a:t>Data Products</a:t>
              </a:r>
            </a:p>
          </p:txBody>
        </p:sp>
        <p:sp>
          <p:nvSpPr>
            <p:cNvPr id="15" name="TextBox 15">
              <a:extLst>
                <a:ext uri="{FF2B5EF4-FFF2-40B4-BE49-F238E27FC236}">
                  <a16:creationId xmlns:a16="http://schemas.microsoft.com/office/drawing/2014/main" id="{B9CC328D-9F6C-9504-2E8F-A91E8BDFEED9}"/>
                </a:ext>
              </a:extLst>
            </p:cNvPr>
            <p:cNvSpPr txBox="1">
              <a:spLocks noChangeArrowheads="1"/>
            </p:cNvSpPr>
            <p:nvPr/>
          </p:nvSpPr>
          <p:spPr bwMode="auto">
            <a:xfrm>
              <a:off x="4787900" y="5157242"/>
              <a:ext cx="1800225" cy="7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宋体" pitchFamily="2" charset="-122"/>
                </a:defRPr>
              </a:lvl1pPr>
              <a:lvl2pPr marL="742950" indent="-285750" eaLnBrk="0" hangingPunct="0">
                <a:defRPr sz="2400">
                  <a:solidFill>
                    <a:schemeClr val="tx1"/>
                  </a:solidFill>
                  <a:latin typeface="Calibri" pitchFamily="34" charset="0"/>
                  <a:ea typeface="宋体" pitchFamily="2" charset="-122"/>
                </a:defRPr>
              </a:lvl2pPr>
              <a:lvl3pPr marL="1143000" indent="-228600" eaLnBrk="0" hangingPunct="0">
                <a:defRPr sz="2400">
                  <a:solidFill>
                    <a:schemeClr val="tx1"/>
                  </a:solidFill>
                  <a:latin typeface="Calibri" pitchFamily="34" charset="0"/>
                  <a:ea typeface="宋体" pitchFamily="2" charset="-122"/>
                </a:defRPr>
              </a:lvl3pPr>
              <a:lvl4pPr marL="1600200" indent="-228600" eaLnBrk="0" hangingPunct="0">
                <a:defRPr sz="2400">
                  <a:solidFill>
                    <a:schemeClr val="tx1"/>
                  </a:solidFill>
                  <a:latin typeface="Calibri" pitchFamily="34" charset="0"/>
                  <a:ea typeface="宋体" pitchFamily="2" charset="-122"/>
                </a:defRPr>
              </a:lvl4pPr>
              <a:lvl5pPr marL="2057400" indent="-228600" eaLnBrk="0" hangingPunct="0">
                <a:defRPr sz="2400">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Calibri" pitchFamily="34" charset="0"/>
                  <a:ea typeface="宋体" pitchFamily="2" charset="-122"/>
                </a:defRPr>
              </a:lvl9pPr>
            </a:lstStyle>
            <a:p>
              <a:pPr algn="ctr" eaLnBrk="1" hangingPunct="1"/>
              <a:r>
                <a:rPr lang="en-US" sz="2800">
                  <a:latin typeface="Lato" panose="020F0502020204030203" pitchFamily="34" charset="77"/>
                  <a:ea typeface="Gill Sans" charset="0"/>
                  <a:cs typeface="Gill Sans" charset="0"/>
                </a:rPr>
                <a:t>Business Intelligence</a:t>
              </a:r>
            </a:p>
          </p:txBody>
        </p:sp>
        <p:sp>
          <p:nvSpPr>
            <p:cNvPr id="16" name="TextBox 16">
              <a:extLst>
                <a:ext uri="{FF2B5EF4-FFF2-40B4-BE49-F238E27FC236}">
                  <a16:creationId xmlns:a16="http://schemas.microsoft.com/office/drawing/2014/main" id="{F73E102D-2836-5652-24A3-02F776C5FF9A}"/>
                </a:ext>
              </a:extLst>
            </p:cNvPr>
            <p:cNvSpPr txBox="1">
              <a:spLocks noChangeArrowheads="1"/>
            </p:cNvSpPr>
            <p:nvPr/>
          </p:nvSpPr>
          <p:spPr bwMode="auto">
            <a:xfrm>
              <a:off x="6516688" y="5157242"/>
              <a:ext cx="1800225" cy="39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宋体" pitchFamily="2" charset="-122"/>
                </a:defRPr>
              </a:lvl1pPr>
              <a:lvl2pPr marL="742950" indent="-285750" eaLnBrk="0" hangingPunct="0">
                <a:defRPr sz="2400">
                  <a:solidFill>
                    <a:schemeClr val="tx1"/>
                  </a:solidFill>
                  <a:latin typeface="Calibri" pitchFamily="34" charset="0"/>
                  <a:ea typeface="宋体" pitchFamily="2" charset="-122"/>
                </a:defRPr>
              </a:lvl2pPr>
              <a:lvl3pPr marL="1143000" indent="-228600" eaLnBrk="0" hangingPunct="0">
                <a:defRPr sz="2400">
                  <a:solidFill>
                    <a:schemeClr val="tx1"/>
                  </a:solidFill>
                  <a:latin typeface="Calibri" pitchFamily="34" charset="0"/>
                  <a:ea typeface="宋体" pitchFamily="2" charset="-122"/>
                </a:defRPr>
              </a:lvl3pPr>
              <a:lvl4pPr marL="1600200" indent="-228600" eaLnBrk="0" hangingPunct="0">
                <a:defRPr sz="2400">
                  <a:solidFill>
                    <a:schemeClr val="tx1"/>
                  </a:solidFill>
                  <a:latin typeface="Calibri" pitchFamily="34" charset="0"/>
                  <a:ea typeface="宋体" pitchFamily="2" charset="-122"/>
                </a:defRPr>
              </a:lvl4pPr>
              <a:lvl5pPr marL="2057400" indent="-228600" eaLnBrk="0" hangingPunct="0">
                <a:defRPr sz="2400">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Calibri" pitchFamily="34" charset="0"/>
                  <a:ea typeface="宋体" pitchFamily="2" charset="-122"/>
                </a:defRPr>
              </a:lvl9pPr>
            </a:lstStyle>
            <a:p>
              <a:pPr algn="ctr" eaLnBrk="1" hangingPunct="1"/>
              <a:r>
                <a:rPr lang="en-US" sz="2800">
                  <a:latin typeface="Lato" panose="020F0502020204030203" pitchFamily="34" charset="77"/>
                  <a:ea typeface="Gill Sans" charset="0"/>
                  <a:cs typeface="Gill Sans" charset="0"/>
                </a:rPr>
                <a:t>Analytics</a:t>
              </a:r>
            </a:p>
          </p:txBody>
        </p:sp>
      </p:grpSp>
    </p:spTree>
    <p:extLst>
      <p:ext uri="{BB962C8B-B14F-4D97-AF65-F5344CB8AC3E}">
        <p14:creationId xmlns:p14="http://schemas.microsoft.com/office/powerpoint/2010/main" val="3860002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C81437-0C38-4A46-D758-9F91865F172C}"/>
              </a:ext>
            </a:extLst>
          </p:cNvPr>
          <p:cNvSpPr>
            <a:spLocks noGrp="1"/>
          </p:cNvSpPr>
          <p:nvPr>
            <p:ph idx="1"/>
          </p:nvPr>
        </p:nvSpPr>
        <p:spPr>
          <a:xfrm>
            <a:off x="838200" y="1981200"/>
            <a:ext cx="6096000" cy="5334000"/>
          </a:xfrm>
        </p:spPr>
        <p:txBody>
          <a:bodyPr/>
          <a:lstStyle/>
          <a:p>
            <a:r>
              <a:rPr kumimoji="1" lang="en-US" altLang="zh-CN" dirty="0"/>
              <a:t>Data Sources</a:t>
            </a:r>
          </a:p>
          <a:p>
            <a:pPr lvl="1"/>
            <a:r>
              <a:rPr kumimoji="1" lang="en-US" altLang="zh-CN" dirty="0"/>
              <a:t>Web pages</a:t>
            </a:r>
          </a:p>
          <a:p>
            <a:pPr lvl="1"/>
            <a:r>
              <a:rPr kumimoji="1" lang="en-US" altLang="zh-CN" dirty="0"/>
              <a:t>Excel</a:t>
            </a:r>
          </a:p>
          <a:p>
            <a:endParaRPr kumimoji="1" lang="en-US" altLang="zh-CN" dirty="0"/>
          </a:p>
          <a:p>
            <a:r>
              <a:rPr kumimoji="1" lang="en-US" altLang="zh-CN" dirty="0"/>
              <a:t>Extract-Transform-Load (ETL)</a:t>
            </a:r>
          </a:p>
          <a:p>
            <a:pPr lvl="1"/>
            <a:r>
              <a:rPr kumimoji="1" lang="en-US" altLang="zh-CN" dirty="0"/>
              <a:t>Copy &amp; paste</a:t>
            </a:r>
          </a:p>
          <a:p>
            <a:endParaRPr kumimoji="1" lang="en-US" altLang="zh-CN" dirty="0"/>
          </a:p>
          <a:p>
            <a:r>
              <a:rPr kumimoji="1" lang="en-US" altLang="zh-CN" dirty="0"/>
              <a:t>Data Warehouse</a:t>
            </a:r>
          </a:p>
          <a:p>
            <a:pPr lvl="1"/>
            <a:r>
              <a:rPr kumimoji="1" lang="en-US" altLang="zh-CN" dirty="0"/>
              <a:t>Excel</a:t>
            </a:r>
          </a:p>
          <a:p>
            <a:endParaRPr kumimoji="1" lang="zh-CN" altLang="en-US" dirty="0"/>
          </a:p>
          <a:p>
            <a:endParaRPr lang="en-US" dirty="0"/>
          </a:p>
        </p:txBody>
      </p:sp>
      <p:sp>
        <p:nvSpPr>
          <p:cNvPr id="3" name="Title 2">
            <a:extLst>
              <a:ext uri="{FF2B5EF4-FFF2-40B4-BE49-F238E27FC236}">
                <a16:creationId xmlns:a16="http://schemas.microsoft.com/office/drawing/2014/main" id="{E385A796-F528-46CD-98DE-A599DB013478}"/>
              </a:ext>
            </a:extLst>
          </p:cNvPr>
          <p:cNvSpPr>
            <a:spLocks noGrp="1"/>
          </p:cNvSpPr>
          <p:nvPr>
            <p:ph type="title"/>
          </p:nvPr>
        </p:nvSpPr>
        <p:spPr/>
        <p:txBody>
          <a:bodyPr/>
          <a:lstStyle/>
          <a:p>
            <a:r>
              <a:rPr kumimoji="1" lang="en-US" altLang="zh-CN" dirty="0"/>
              <a:t>Instantiations(1)</a:t>
            </a:r>
            <a:r>
              <a:rPr kumimoji="1" lang="zh-CN" altLang="en-US" dirty="0"/>
              <a:t> </a:t>
            </a:r>
            <a:r>
              <a:rPr kumimoji="1" lang="en-US" altLang="zh-CN" dirty="0"/>
              <a:t>-</a:t>
            </a:r>
            <a:r>
              <a:rPr kumimoji="1" lang="zh-CN" altLang="en-US" dirty="0"/>
              <a:t> </a:t>
            </a:r>
            <a:r>
              <a:rPr kumimoji="1" lang="en-US" altLang="zh-CN" dirty="0"/>
              <a:t>Businesspersons</a:t>
            </a:r>
            <a:endParaRPr lang="en-US" dirty="0"/>
          </a:p>
        </p:txBody>
      </p:sp>
      <p:sp>
        <p:nvSpPr>
          <p:cNvPr id="4" name="Content Placeholder 1">
            <a:extLst>
              <a:ext uri="{FF2B5EF4-FFF2-40B4-BE49-F238E27FC236}">
                <a16:creationId xmlns:a16="http://schemas.microsoft.com/office/drawing/2014/main" id="{934DA0BD-538E-99C7-0B87-B9EA5AFA586B}"/>
              </a:ext>
            </a:extLst>
          </p:cNvPr>
          <p:cNvSpPr txBox="1">
            <a:spLocks/>
          </p:cNvSpPr>
          <p:nvPr/>
        </p:nvSpPr>
        <p:spPr bwMode="auto">
          <a:xfrm>
            <a:off x="7537174" y="1981200"/>
            <a:ext cx="6096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lstStyle>
            <a:lvl1pPr marL="335280" indent="-335280" algn="l" rtl="0" eaLnBrk="0" fontAlgn="base" hangingPunct="0">
              <a:spcBef>
                <a:spcPts val="400"/>
              </a:spcBef>
              <a:spcAft>
                <a:spcPts val="200"/>
              </a:spcAft>
              <a:buClr>
                <a:srgbClr val="A2424F"/>
              </a:buClr>
              <a:buSzPct val="80000"/>
              <a:buChar char="•"/>
              <a:defRPr sz="3000">
                <a:solidFill>
                  <a:srgbClr val="262626"/>
                </a:solidFill>
                <a:latin typeface="Lato" panose="020F0502020204030203" pitchFamily="34" charset="0"/>
                <a:ea typeface="Tahoma" panose="020B0604030504040204" pitchFamily="34" charset="0"/>
                <a:cs typeface="Tahoma" panose="020B0604030504040204" pitchFamily="34" charset="0"/>
              </a:defRPr>
            </a:lvl1pPr>
            <a:lvl2pPr marL="687705" indent="-352425" algn="l" rtl="0" eaLnBrk="0" fontAlgn="base" hangingPunct="0">
              <a:spcBef>
                <a:spcPts val="400"/>
              </a:spcBef>
              <a:spcAft>
                <a:spcPts val="200"/>
              </a:spcAft>
              <a:buClr>
                <a:schemeClr val="bg1">
                  <a:lumMod val="65000"/>
                </a:schemeClr>
              </a:buClr>
              <a:buSzPct val="90000"/>
              <a:buFont typeface="Times" panose="02020603050405020304" pitchFamily="18" charset="0"/>
              <a:buChar char="•"/>
              <a:defRPr sz="2600">
                <a:solidFill>
                  <a:srgbClr val="262626"/>
                </a:solidFill>
                <a:latin typeface="Lato" panose="020F0502020204030203" pitchFamily="34" charset="0"/>
                <a:ea typeface="Tahoma" panose="020B0604030504040204" pitchFamily="34" charset="0"/>
                <a:cs typeface="Tahoma" panose="020B0604030504040204" pitchFamily="34" charset="0"/>
              </a:defRPr>
            </a:lvl2pPr>
            <a:lvl3pPr marL="1631950" indent="-325755" algn="l" rtl="0" eaLnBrk="0" fontAlgn="base" hangingPunct="0">
              <a:spcBef>
                <a:spcPts val="400"/>
              </a:spcBef>
              <a:spcAft>
                <a:spcPts val="200"/>
              </a:spcAft>
              <a:buClr>
                <a:srgbClr val="F3A999"/>
              </a:buClr>
              <a:buSzPct val="90000"/>
              <a:buChar char="•"/>
              <a:defRPr sz="2400">
                <a:solidFill>
                  <a:srgbClr val="262626"/>
                </a:solidFill>
                <a:latin typeface="Lato" panose="020F0502020204030203" pitchFamily="34" charset="0"/>
                <a:ea typeface="Tahoma" panose="020B0604030504040204" pitchFamily="34" charset="0"/>
                <a:cs typeface="Tahoma" panose="020B0604030504040204" pitchFamily="34" charset="0"/>
              </a:defRPr>
            </a:lvl3pPr>
            <a:lvl4pPr marL="2284730" indent="-325755" algn="l" rtl="0" eaLnBrk="0" fontAlgn="base" hangingPunct="0">
              <a:spcBef>
                <a:spcPts val="400"/>
              </a:spcBef>
              <a:spcAft>
                <a:spcPts val="200"/>
              </a:spcAft>
              <a:buChar char="–"/>
              <a:defRPr sz="2000">
                <a:solidFill>
                  <a:srgbClr val="262626"/>
                </a:solidFill>
                <a:latin typeface="Lato" panose="020F0502020204030203" pitchFamily="34" charset="0"/>
                <a:ea typeface="Tahoma" panose="020B0604030504040204" pitchFamily="34" charset="0"/>
                <a:cs typeface="Tahoma" panose="020B0604030504040204" pitchFamily="34" charset="0"/>
              </a:defRPr>
            </a:lvl4pPr>
            <a:lvl5pPr marL="2938780" indent="-325755" algn="l" rtl="0" eaLnBrk="0" fontAlgn="base" hangingPunct="0">
              <a:spcBef>
                <a:spcPts val="400"/>
              </a:spcBef>
              <a:spcAft>
                <a:spcPts val="200"/>
              </a:spcAft>
              <a:buChar char="»"/>
              <a:defRPr sz="2000">
                <a:solidFill>
                  <a:srgbClr val="262626"/>
                </a:solidFill>
                <a:latin typeface="Lato" panose="020F0502020204030203" pitchFamily="34" charset="0"/>
                <a:ea typeface="Tahoma" panose="020B0604030504040204" pitchFamily="34" charset="0"/>
                <a:cs typeface="Tahoma" panose="020B0604030504040204" pitchFamily="34" charset="0"/>
              </a:defRPr>
            </a:lvl5pPr>
            <a:lvl6pPr marL="3592195" indent="-326390" algn="l" rtl="0" fontAlgn="base">
              <a:spcBef>
                <a:spcPct val="20000"/>
              </a:spcBef>
              <a:spcAft>
                <a:spcPct val="0"/>
              </a:spcAft>
              <a:buChar char="»"/>
              <a:defRPr sz="3400">
                <a:solidFill>
                  <a:srgbClr val="EEEAFF"/>
                </a:solidFill>
                <a:latin typeface="+mn-lt"/>
                <a:ea typeface="+mn-ea"/>
              </a:defRPr>
            </a:lvl6pPr>
            <a:lvl7pPr marL="4244975" indent="-326390" algn="l" rtl="0" fontAlgn="base">
              <a:spcBef>
                <a:spcPct val="20000"/>
              </a:spcBef>
              <a:spcAft>
                <a:spcPct val="0"/>
              </a:spcAft>
              <a:buChar char="»"/>
              <a:defRPr sz="3400">
                <a:solidFill>
                  <a:srgbClr val="EEEAFF"/>
                </a:solidFill>
                <a:latin typeface="+mn-lt"/>
                <a:ea typeface="+mn-ea"/>
              </a:defRPr>
            </a:lvl7pPr>
            <a:lvl8pPr marL="4898390" indent="-326390" algn="l" rtl="0" fontAlgn="base">
              <a:spcBef>
                <a:spcPct val="20000"/>
              </a:spcBef>
              <a:spcAft>
                <a:spcPct val="0"/>
              </a:spcAft>
              <a:buChar char="»"/>
              <a:defRPr sz="3400">
                <a:solidFill>
                  <a:srgbClr val="EEEAFF"/>
                </a:solidFill>
                <a:latin typeface="+mn-lt"/>
                <a:ea typeface="+mn-ea"/>
              </a:defRPr>
            </a:lvl8pPr>
            <a:lvl9pPr marL="5551170" indent="-326390" algn="l" rtl="0" fontAlgn="base">
              <a:spcBef>
                <a:spcPct val="20000"/>
              </a:spcBef>
              <a:spcAft>
                <a:spcPct val="0"/>
              </a:spcAft>
              <a:buChar char="»"/>
              <a:defRPr sz="3400">
                <a:solidFill>
                  <a:srgbClr val="EEEAFF"/>
                </a:solidFill>
                <a:latin typeface="+mn-lt"/>
                <a:ea typeface="+mn-ea"/>
              </a:defRPr>
            </a:lvl9pPr>
          </a:lstStyle>
          <a:p>
            <a:pPr fontAlgn="auto">
              <a:spcAft>
                <a:spcPts val="0"/>
              </a:spcAft>
            </a:pPr>
            <a:r>
              <a:rPr kumimoji="1" lang="en-US" altLang="zh-CN" dirty="0"/>
              <a:t>BI and Analytics</a:t>
            </a:r>
          </a:p>
          <a:p>
            <a:pPr lvl="1" fontAlgn="auto">
              <a:spcAft>
                <a:spcPts val="0"/>
              </a:spcAft>
            </a:pPr>
            <a:r>
              <a:rPr kumimoji="1" lang="en-US" altLang="zh-CN" dirty="0"/>
              <a:t>Excel functions</a:t>
            </a:r>
          </a:p>
          <a:p>
            <a:pPr lvl="1" fontAlgn="auto">
              <a:spcAft>
                <a:spcPts val="0"/>
              </a:spcAft>
            </a:pPr>
            <a:r>
              <a:rPr kumimoji="1" lang="en-US" altLang="zh-CN" dirty="0"/>
              <a:t>Excel charts</a:t>
            </a:r>
          </a:p>
          <a:p>
            <a:pPr lvl="1" fontAlgn="auto">
              <a:spcAft>
                <a:spcPts val="0"/>
              </a:spcAft>
            </a:pPr>
            <a:r>
              <a:rPr kumimoji="1" lang="en-US" altLang="zh-CN" dirty="0"/>
              <a:t>VB scripts?</a:t>
            </a:r>
          </a:p>
          <a:p>
            <a:pPr lvl="1" fontAlgn="auto">
              <a:spcAft>
                <a:spcPts val="0"/>
              </a:spcAft>
            </a:pPr>
            <a:r>
              <a:rPr kumimoji="1" lang="en-US" altLang="zh-CN" dirty="0"/>
              <a:t>Visualization tools: Power BI, Tableau</a:t>
            </a:r>
          </a:p>
          <a:p>
            <a:endParaRPr kumimoji="1" lang="zh-CN" altLang="en-US" kern="0" dirty="0"/>
          </a:p>
          <a:p>
            <a:endParaRPr lang="en-US" kern="0" dirty="0"/>
          </a:p>
        </p:txBody>
      </p:sp>
    </p:spTree>
    <p:extLst>
      <p:ext uri="{BB962C8B-B14F-4D97-AF65-F5344CB8AC3E}">
        <p14:creationId xmlns:p14="http://schemas.microsoft.com/office/powerpoint/2010/main" val="2079970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7779B8-F7AF-F99C-9A83-2612B41A27CF}"/>
              </a:ext>
            </a:extLst>
          </p:cNvPr>
          <p:cNvSpPr>
            <a:spLocks noGrp="1"/>
          </p:cNvSpPr>
          <p:nvPr>
            <p:ph idx="1"/>
          </p:nvPr>
        </p:nvSpPr>
        <p:spPr>
          <a:xfrm>
            <a:off x="838200" y="1981200"/>
            <a:ext cx="6477000" cy="5334000"/>
          </a:xfrm>
        </p:spPr>
        <p:txBody>
          <a:bodyPr/>
          <a:lstStyle/>
          <a:p>
            <a:r>
              <a:rPr kumimoji="1" lang="en-US" altLang="zh-CN" dirty="0"/>
              <a:t>Data Sources</a:t>
            </a:r>
          </a:p>
          <a:p>
            <a:pPr lvl="1"/>
            <a:r>
              <a:rPr kumimoji="1" lang="en-US" altLang="zh-CN" dirty="0"/>
              <a:t>Web scraping, web services API</a:t>
            </a:r>
          </a:p>
          <a:p>
            <a:pPr lvl="1"/>
            <a:r>
              <a:rPr kumimoji="1" lang="en-US" altLang="zh-CN" dirty="0"/>
              <a:t>CSV files</a:t>
            </a:r>
          </a:p>
          <a:p>
            <a:pPr lvl="1"/>
            <a:r>
              <a:rPr kumimoji="1" lang="en-US" altLang="zh-CN" dirty="0"/>
              <a:t>Database queries</a:t>
            </a:r>
          </a:p>
          <a:p>
            <a:endParaRPr kumimoji="1" lang="en-US" altLang="zh-CN" dirty="0"/>
          </a:p>
          <a:p>
            <a:r>
              <a:rPr kumimoji="1" lang="en-US" altLang="zh-CN" dirty="0"/>
              <a:t>ETL</a:t>
            </a:r>
          </a:p>
          <a:p>
            <a:pPr lvl="1"/>
            <a:r>
              <a:rPr kumimoji="1" lang="en-US" altLang="zh-CN" dirty="0" err="1"/>
              <a:t>wget</a:t>
            </a:r>
            <a:r>
              <a:rPr kumimoji="1" lang="en-US" altLang="zh-CN" dirty="0"/>
              <a:t>, curl, Beautiful Soup, </a:t>
            </a:r>
            <a:r>
              <a:rPr kumimoji="1" lang="en-US" altLang="zh-CN" dirty="0" err="1"/>
              <a:t>lxml</a:t>
            </a:r>
            <a:r>
              <a:rPr kumimoji="1" lang="en-US" altLang="zh-CN" dirty="0"/>
              <a:t>, …</a:t>
            </a:r>
          </a:p>
          <a:p>
            <a:endParaRPr lang="en-US" dirty="0"/>
          </a:p>
        </p:txBody>
      </p:sp>
      <p:sp>
        <p:nvSpPr>
          <p:cNvPr id="3" name="Title 2">
            <a:extLst>
              <a:ext uri="{FF2B5EF4-FFF2-40B4-BE49-F238E27FC236}">
                <a16:creationId xmlns:a16="http://schemas.microsoft.com/office/drawing/2014/main" id="{3425FEF4-D117-6788-15D9-4AFDB4C20D88}"/>
              </a:ext>
            </a:extLst>
          </p:cNvPr>
          <p:cNvSpPr>
            <a:spLocks noGrp="1"/>
          </p:cNvSpPr>
          <p:nvPr>
            <p:ph type="title"/>
          </p:nvPr>
        </p:nvSpPr>
        <p:spPr/>
        <p:txBody>
          <a:bodyPr/>
          <a:lstStyle/>
          <a:p>
            <a:r>
              <a:rPr kumimoji="1" lang="en-US" altLang="zh-CN" dirty="0"/>
              <a:t>Instantiations(2) - Programmers</a:t>
            </a:r>
            <a:endParaRPr lang="en-US" dirty="0"/>
          </a:p>
        </p:txBody>
      </p:sp>
      <p:sp>
        <p:nvSpPr>
          <p:cNvPr id="4" name="Content Placeholder 1">
            <a:extLst>
              <a:ext uri="{FF2B5EF4-FFF2-40B4-BE49-F238E27FC236}">
                <a16:creationId xmlns:a16="http://schemas.microsoft.com/office/drawing/2014/main" id="{3D32000B-05C0-08A2-E48B-2E2E2EB62C9D}"/>
              </a:ext>
            </a:extLst>
          </p:cNvPr>
          <p:cNvSpPr txBox="1">
            <a:spLocks/>
          </p:cNvSpPr>
          <p:nvPr/>
        </p:nvSpPr>
        <p:spPr bwMode="auto">
          <a:xfrm>
            <a:off x="7477540" y="1981200"/>
            <a:ext cx="6477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lstStyle>
            <a:lvl1pPr marL="335280" indent="-335280" algn="l" rtl="0" eaLnBrk="0" fontAlgn="base" hangingPunct="0">
              <a:spcBef>
                <a:spcPts val="400"/>
              </a:spcBef>
              <a:spcAft>
                <a:spcPts val="200"/>
              </a:spcAft>
              <a:buClr>
                <a:srgbClr val="A2424F"/>
              </a:buClr>
              <a:buSzPct val="80000"/>
              <a:buChar char="•"/>
              <a:defRPr sz="3000">
                <a:solidFill>
                  <a:srgbClr val="262626"/>
                </a:solidFill>
                <a:latin typeface="Lato" panose="020F0502020204030203" pitchFamily="34" charset="0"/>
                <a:ea typeface="Tahoma" panose="020B0604030504040204" pitchFamily="34" charset="0"/>
                <a:cs typeface="Tahoma" panose="020B0604030504040204" pitchFamily="34" charset="0"/>
              </a:defRPr>
            </a:lvl1pPr>
            <a:lvl2pPr marL="687705" indent="-352425" algn="l" rtl="0" eaLnBrk="0" fontAlgn="base" hangingPunct="0">
              <a:spcBef>
                <a:spcPts val="400"/>
              </a:spcBef>
              <a:spcAft>
                <a:spcPts val="200"/>
              </a:spcAft>
              <a:buClr>
                <a:schemeClr val="bg1">
                  <a:lumMod val="65000"/>
                </a:schemeClr>
              </a:buClr>
              <a:buSzPct val="90000"/>
              <a:buFont typeface="Times" panose="02020603050405020304" pitchFamily="18" charset="0"/>
              <a:buChar char="•"/>
              <a:defRPr sz="2600">
                <a:solidFill>
                  <a:srgbClr val="262626"/>
                </a:solidFill>
                <a:latin typeface="Lato" panose="020F0502020204030203" pitchFamily="34" charset="0"/>
                <a:ea typeface="Tahoma" panose="020B0604030504040204" pitchFamily="34" charset="0"/>
                <a:cs typeface="Tahoma" panose="020B0604030504040204" pitchFamily="34" charset="0"/>
              </a:defRPr>
            </a:lvl2pPr>
            <a:lvl3pPr marL="1631950" indent="-325755" algn="l" rtl="0" eaLnBrk="0" fontAlgn="base" hangingPunct="0">
              <a:spcBef>
                <a:spcPts val="400"/>
              </a:spcBef>
              <a:spcAft>
                <a:spcPts val="200"/>
              </a:spcAft>
              <a:buClr>
                <a:srgbClr val="F3A999"/>
              </a:buClr>
              <a:buSzPct val="90000"/>
              <a:buChar char="•"/>
              <a:defRPr sz="2400">
                <a:solidFill>
                  <a:srgbClr val="262626"/>
                </a:solidFill>
                <a:latin typeface="Lato" panose="020F0502020204030203" pitchFamily="34" charset="0"/>
                <a:ea typeface="Tahoma" panose="020B0604030504040204" pitchFamily="34" charset="0"/>
                <a:cs typeface="Tahoma" panose="020B0604030504040204" pitchFamily="34" charset="0"/>
              </a:defRPr>
            </a:lvl3pPr>
            <a:lvl4pPr marL="2284730" indent="-325755" algn="l" rtl="0" eaLnBrk="0" fontAlgn="base" hangingPunct="0">
              <a:spcBef>
                <a:spcPts val="400"/>
              </a:spcBef>
              <a:spcAft>
                <a:spcPts val="200"/>
              </a:spcAft>
              <a:buChar char="–"/>
              <a:defRPr sz="2000">
                <a:solidFill>
                  <a:srgbClr val="262626"/>
                </a:solidFill>
                <a:latin typeface="Lato" panose="020F0502020204030203" pitchFamily="34" charset="0"/>
                <a:ea typeface="Tahoma" panose="020B0604030504040204" pitchFamily="34" charset="0"/>
                <a:cs typeface="Tahoma" panose="020B0604030504040204" pitchFamily="34" charset="0"/>
              </a:defRPr>
            </a:lvl4pPr>
            <a:lvl5pPr marL="2938780" indent="-325755" algn="l" rtl="0" eaLnBrk="0" fontAlgn="base" hangingPunct="0">
              <a:spcBef>
                <a:spcPts val="400"/>
              </a:spcBef>
              <a:spcAft>
                <a:spcPts val="200"/>
              </a:spcAft>
              <a:buChar char="»"/>
              <a:defRPr sz="2000">
                <a:solidFill>
                  <a:srgbClr val="262626"/>
                </a:solidFill>
                <a:latin typeface="Lato" panose="020F0502020204030203" pitchFamily="34" charset="0"/>
                <a:ea typeface="Tahoma" panose="020B0604030504040204" pitchFamily="34" charset="0"/>
                <a:cs typeface="Tahoma" panose="020B0604030504040204" pitchFamily="34" charset="0"/>
              </a:defRPr>
            </a:lvl5pPr>
            <a:lvl6pPr marL="3592195" indent="-326390" algn="l" rtl="0" fontAlgn="base">
              <a:spcBef>
                <a:spcPct val="20000"/>
              </a:spcBef>
              <a:spcAft>
                <a:spcPct val="0"/>
              </a:spcAft>
              <a:buChar char="»"/>
              <a:defRPr sz="3400">
                <a:solidFill>
                  <a:srgbClr val="EEEAFF"/>
                </a:solidFill>
                <a:latin typeface="+mn-lt"/>
                <a:ea typeface="+mn-ea"/>
              </a:defRPr>
            </a:lvl6pPr>
            <a:lvl7pPr marL="4244975" indent="-326390" algn="l" rtl="0" fontAlgn="base">
              <a:spcBef>
                <a:spcPct val="20000"/>
              </a:spcBef>
              <a:spcAft>
                <a:spcPct val="0"/>
              </a:spcAft>
              <a:buChar char="»"/>
              <a:defRPr sz="3400">
                <a:solidFill>
                  <a:srgbClr val="EEEAFF"/>
                </a:solidFill>
                <a:latin typeface="+mn-lt"/>
                <a:ea typeface="+mn-ea"/>
              </a:defRPr>
            </a:lvl7pPr>
            <a:lvl8pPr marL="4898390" indent="-326390" algn="l" rtl="0" fontAlgn="base">
              <a:spcBef>
                <a:spcPct val="20000"/>
              </a:spcBef>
              <a:spcAft>
                <a:spcPct val="0"/>
              </a:spcAft>
              <a:buChar char="»"/>
              <a:defRPr sz="3400">
                <a:solidFill>
                  <a:srgbClr val="EEEAFF"/>
                </a:solidFill>
                <a:latin typeface="+mn-lt"/>
                <a:ea typeface="+mn-ea"/>
              </a:defRPr>
            </a:lvl8pPr>
            <a:lvl9pPr marL="5551170" indent="-326390" algn="l" rtl="0" fontAlgn="base">
              <a:spcBef>
                <a:spcPct val="20000"/>
              </a:spcBef>
              <a:spcAft>
                <a:spcPct val="0"/>
              </a:spcAft>
              <a:buChar char="»"/>
              <a:defRPr sz="3400">
                <a:solidFill>
                  <a:srgbClr val="EEEAFF"/>
                </a:solidFill>
                <a:latin typeface="+mn-lt"/>
                <a:ea typeface="+mn-ea"/>
              </a:defRPr>
            </a:lvl9pPr>
          </a:lstStyle>
          <a:p>
            <a:pPr fontAlgn="auto">
              <a:spcAft>
                <a:spcPts val="0"/>
              </a:spcAft>
            </a:pPr>
            <a:r>
              <a:rPr kumimoji="1" lang="en-US" altLang="zh-CN" dirty="0"/>
              <a:t>Data Warehouse</a:t>
            </a:r>
          </a:p>
          <a:p>
            <a:pPr lvl="1" fontAlgn="auto">
              <a:spcAft>
                <a:spcPts val="0"/>
              </a:spcAft>
            </a:pPr>
            <a:r>
              <a:rPr kumimoji="1" lang="en-US" altLang="zh-CN" dirty="0"/>
              <a:t>Files</a:t>
            </a:r>
          </a:p>
          <a:p>
            <a:pPr fontAlgn="auto">
              <a:spcAft>
                <a:spcPts val="0"/>
              </a:spcAft>
            </a:pPr>
            <a:endParaRPr kumimoji="1" lang="en-US" altLang="zh-CN" dirty="0"/>
          </a:p>
          <a:p>
            <a:pPr fontAlgn="auto">
              <a:spcAft>
                <a:spcPts val="0"/>
              </a:spcAft>
            </a:pPr>
            <a:r>
              <a:rPr kumimoji="1" lang="en-US" altLang="zh-CN" dirty="0"/>
              <a:t>Analytics</a:t>
            </a:r>
          </a:p>
          <a:p>
            <a:pPr lvl="1" fontAlgn="auto">
              <a:spcAft>
                <a:spcPts val="0"/>
              </a:spcAft>
            </a:pPr>
            <a:r>
              <a:rPr kumimoji="1" lang="en-US" altLang="zh-CN" dirty="0" err="1"/>
              <a:t>Numpy</a:t>
            </a:r>
            <a:r>
              <a:rPr kumimoji="1" lang="en-US" altLang="zh-CN" dirty="0"/>
              <a:t>, pandas,</a:t>
            </a:r>
            <a:r>
              <a:rPr kumimoji="1" lang="zh-CN" altLang="en-US" dirty="0"/>
              <a:t> </a:t>
            </a:r>
            <a:r>
              <a:rPr kumimoji="1" lang="en-US" altLang="zh-CN" dirty="0"/>
              <a:t>Matplotlib, R, Octave, …</a:t>
            </a:r>
          </a:p>
        </p:txBody>
      </p:sp>
    </p:spTree>
    <p:extLst>
      <p:ext uri="{BB962C8B-B14F-4D97-AF65-F5344CB8AC3E}">
        <p14:creationId xmlns:p14="http://schemas.microsoft.com/office/powerpoint/2010/main" val="331770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B4C67C-D4BD-E206-8B27-EC9BDB9F33BE}"/>
              </a:ext>
            </a:extLst>
          </p:cNvPr>
          <p:cNvSpPr>
            <a:spLocks noGrp="1"/>
          </p:cNvSpPr>
          <p:nvPr>
            <p:ph idx="1"/>
          </p:nvPr>
        </p:nvSpPr>
        <p:spPr>
          <a:xfrm>
            <a:off x="838200" y="1981200"/>
            <a:ext cx="6705600" cy="5334000"/>
          </a:xfrm>
        </p:spPr>
        <p:txBody>
          <a:bodyPr/>
          <a:lstStyle/>
          <a:p>
            <a:r>
              <a:rPr kumimoji="1" lang="en-US" altLang="zh-CN" dirty="0"/>
              <a:t>Data Sources</a:t>
            </a:r>
          </a:p>
          <a:p>
            <a:pPr lvl="1"/>
            <a:r>
              <a:rPr kumimoji="1" lang="en-US" altLang="zh-CN" dirty="0"/>
              <a:t>Application databases(Oracle, IBM, …)</a:t>
            </a:r>
          </a:p>
          <a:p>
            <a:pPr lvl="1"/>
            <a:r>
              <a:rPr kumimoji="1" lang="en-US" altLang="zh-CN" dirty="0"/>
              <a:t>Intranet files</a:t>
            </a:r>
          </a:p>
          <a:p>
            <a:pPr lvl="1"/>
            <a:r>
              <a:rPr kumimoji="1" lang="en-US" altLang="zh-CN" dirty="0"/>
              <a:t>Application log files</a:t>
            </a:r>
          </a:p>
          <a:p>
            <a:endParaRPr kumimoji="1" lang="en-US" altLang="zh-CN" dirty="0"/>
          </a:p>
          <a:p>
            <a:r>
              <a:rPr kumimoji="1" lang="en-US" altLang="zh-CN" dirty="0"/>
              <a:t>ETL</a:t>
            </a:r>
          </a:p>
          <a:p>
            <a:pPr lvl="1"/>
            <a:r>
              <a:rPr kumimoji="1" lang="en-US" altLang="zh-CN" dirty="0" err="1"/>
              <a:t>Infomatica</a:t>
            </a:r>
            <a:r>
              <a:rPr kumimoji="1" lang="en-US" altLang="zh-CN" dirty="0"/>
              <a:t>, IBM DataStage, …</a:t>
            </a:r>
          </a:p>
          <a:p>
            <a:endParaRPr lang="en-US" dirty="0"/>
          </a:p>
        </p:txBody>
      </p:sp>
      <p:sp>
        <p:nvSpPr>
          <p:cNvPr id="3" name="Title 2">
            <a:extLst>
              <a:ext uri="{FF2B5EF4-FFF2-40B4-BE49-F238E27FC236}">
                <a16:creationId xmlns:a16="http://schemas.microsoft.com/office/drawing/2014/main" id="{9EB2BBFD-083A-1CF4-9CA3-6B58191EDE20}"/>
              </a:ext>
            </a:extLst>
          </p:cNvPr>
          <p:cNvSpPr>
            <a:spLocks noGrp="1"/>
          </p:cNvSpPr>
          <p:nvPr>
            <p:ph type="title"/>
          </p:nvPr>
        </p:nvSpPr>
        <p:spPr/>
        <p:txBody>
          <a:bodyPr/>
          <a:lstStyle/>
          <a:p>
            <a:r>
              <a:rPr kumimoji="1" lang="en-US" altLang="zh-CN" dirty="0"/>
              <a:t>Instantiations(3) -</a:t>
            </a:r>
            <a:r>
              <a:rPr kumimoji="1" lang="zh-CN" altLang="en-US" dirty="0"/>
              <a:t> </a:t>
            </a:r>
            <a:r>
              <a:rPr kumimoji="1" lang="en-US" altLang="zh-CN" dirty="0"/>
              <a:t>Enterprises</a:t>
            </a:r>
            <a:endParaRPr lang="en-US" dirty="0"/>
          </a:p>
        </p:txBody>
      </p:sp>
      <p:sp>
        <p:nvSpPr>
          <p:cNvPr id="4" name="Content Placeholder 1">
            <a:extLst>
              <a:ext uri="{FF2B5EF4-FFF2-40B4-BE49-F238E27FC236}">
                <a16:creationId xmlns:a16="http://schemas.microsoft.com/office/drawing/2014/main" id="{60E334A9-89D0-AA62-2983-48EABEDC0D47}"/>
              </a:ext>
            </a:extLst>
          </p:cNvPr>
          <p:cNvSpPr txBox="1">
            <a:spLocks/>
          </p:cNvSpPr>
          <p:nvPr/>
        </p:nvSpPr>
        <p:spPr bwMode="auto">
          <a:xfrm>
            <a:off x="7517296" y="1981200"/>
            <a:ext cx="6705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lstStyle>
            <a:lvl1pPr marL="335280" indent="-335280" algn="l" rtl="0" eaLnBrk="0" fontAlgn="base" hangingPunct="0">
              <a:spcBef>
                <a:spcPts val="400"/>
              </a:spcBef>
              <a:spcAft>
                <a:spcPts val="200"/>
              </a:spcAft>
              <a:buClr>
                <a:srgbClr val="A2424F"/>
              </a:buClr>
              <a:buSzPct val="80000"/>
              <a:buChar char="•"/>
              <a:defRPr sz="3000">
                <a:solidFill>
                  <a:srgbClr val="262626"/>
                </a:solidFill>
                <a:latin typeface="Lato" panose="020F0502020204030203" pitchFamily="34" charset="0"/>
                <a:ea typeface="Tahoma" panose="020B0604030504040204" pitchFamily="34" charset="0"/>
                <a:cs typeface="Tahoma" panose="020B0604030504040204" pitchFamily="34" charset="0"/>
              </a:defRPr>
            </a:lvl1pPr>
            <a:lvl2pPr marL="687705" indent="-352425" algn="l" rtl="0" eaLnBrk="0" fontAlgn="base" hangingPunct="0">
              <a:spcBef>
                <a:spcPts val="400"/>
              </a:spcBef>
              <a:spcAft>
                <a:spcPts val="200"/>
              </a:spcAft>
              <a:buClr>
                <a:schemeClr val="bg1">
                  <a:lumMod val="65000"/>
                </a:schemeClr>
              </a:buClr>
              <a:buSzPct val="90000"/>
              <a:buFont typeface="Times" panose="02020603050405020304" pitchFamily="18" charset="0"/>
              <a:buChar char="•"/>
              <a:defRPr sz="2600">
                <a:solidFill>
                  <a:srgbClr val="262626"/>
                </a:solidFill>
                <a:latin typeface="Lato" panose="020F0502020204030203" pitchFamily="34" charset="0"/>
                <a:ea typeface="Tahoma" panose="020B0604030504040204" pitchFamily="34" charset="0"/>
                <a:cs typeface="Tahoma" panose="020B0604030504040204" pitchFamily="34" charset="0"/>
              </a:defRPr>
            </a:lvl2pPr>
            <a:lvl3pPr marL="1631950" indent="-325755" algn="l" rtl="0" eaLnBrk="0" fontAlgn="base" hangingPunct="0">
              <a:spcBef>
                <a:spcPts val="400"/>
              </a:spcBef>
              <a:spcAft>
                <a:spcPts val="200"/>
              </a:spcAft>
              <a:buClr>
                <a:srgbClr val="F3A999"/>
              </a:buClr>
              <a:buSzPct val="90000"/>
              <a:buChar char="•"/>
              <a:defRPr sz="2400">
                <a:solidFill>
                  <a:srgbClr val="262626"/>
                </a:solidFill>
                <a:latin typeface="Lato" panose="020F0502020204030203" pitchFamily="34" charset="0"/>
                <a:ea typeface="Tahoma" panose="020B0604030504040204" pitchFamily="34" charset="0"/>
                <a:cs typeface="Tahoma" panose="020B0604030504040204" pitchFamily="34" charset="0"/>
              </a:defRPr>
            </a:lvl3pPr>
            <a:lvl4pPr marL="2284730" indent="-325755" algn="l" rtl="0" eaLnBrk="0" fontAlgn="base" hangingPunct="0">
              <a:spcBef>
                <a:spcPts val="400"/>
              </a:spcBef>
              <a:spcAft>
                <a:spcPts val="200"/>
              </a:spcAft>
              <a:buChar char="–"/>
              <a:defRPr sz="2000">
                <a:solidFill>
                  <a:srgbClr val="262626"/>
                </a:solidFill>
                <a:latin typeface="Lato" panose="020F0502020204030203" pitchFamily="34" charset="0"/>
                <a:ea typeface="Tahoma" panose="020B0604030504040204" pitchFamily="34" charset="0"/>
                <a:cs typeface="Tahoma" panose="020B0604030504040204" pitchFamily="34" charset="0"/>
              </a:defRPr>
            </a:lvl4pPr>
            <a:lvl5pPr marL="2938780" indent="-325755" algn="l" rtl="0" eaLnBrk="0" fontAlgn="base" hangingPunct="0">
              <a:spcBef>
                <a:spcPts val="400"/>
              </a:spcBef>
              <a:spcAft>
                <a:spcPts val="200"/>
              </a:spcAft>
              <a:buChar char="»"/>
              <a:defRPr sz="2000">
                <a:solidFill>
                  <a:srgbClr val="262626"/>
                </a:solidFill>
                <a:latin typeface="Lato" panose="020F0502020204030203" pitchFamily="34" charset="0"/>
                <a:ea typeface="Tahoma" panose="020B0604030504040204" pitchFamily="34" charset="0"/>
                <a:cs typeface="Tahoma" panose="020B0604030504040204" pitchFamily="34" charset="0"/>
              </a:defRPr>
            </a:lvl5pPr>
            <a:lvl6pPr marL="3592195" indent="-326390" algn="l" rtl="0" fontAlgn="base">
              <a:spcBef>
                <a:spcPct val="20000"/>
              </a:spcBef>
              <a:spcAft>
                <a:spcPct val="0"/>
              </a:spcAft>
              <a:buChar char="»"/>
              <a:defRPr sz="3400">
                <a:solidFill>
                  <a:srgbClr val="EEEAFF"/>
                </a:solidFill>
                <a:latin typeface="+mn-lt"/>
                <a:ea typeface="+mn-ea"/>
              </a:defRPr>
            </a:lvl6pPr>
            <a:lvl7pPr marL="4244975" indent="-326390" algn="l" rtl="0" fontAlgn="base">
              <a:spcBef>
                <a:spcPct val="20000"/>
              </a:spcBef>
              <a:spcAft>
                <a:spcPct val="0"/>
              </a:spcAft>
              <a:buChar char="»"/>
              <a:defRPr sz="3400">
                <a:solidFill>
                  <a:srgbClr val="EEEAFF"/>
                </a:solidFill>
                <a:latin typeface="+mn-lt"/>
                <a:ea typeface="+mn-ea"/>
              </a:defRPr>
            </a:lvl7pPr>
            <a:lvl8pPr marL="4898390" indent="-326390" algn="l" rtl="0" fontAlgn="base">
              <a:spcBef>
                <a:spcPct val="20000"/>
              </a:spcBef>
              <a:spcAft>
                <a:spcPct val="0"/>
              </a:spcAft>
              <a:buChar char="»"/>
              <a:defRPr sz="3400">
                <a:solidFill>
                  <a:srgbClr val="EEEAFF"/>
                </a:solidFill>
                <a:latin typeface="+mn-lt"/>
                <a:ea typeface="+mn-ea"/>
              </a:defRPr>
            </a:lvl8pPr>
            <a:lvl9pPr marL="5551170" indent="-326390" algn="l" rtl="0" fontAlgn="base">
              <a:spcBef>
                <a:spcPct val="20000"/>
              </a:spcBef>
              <a:spcAft>
                <a:spcPct val="0"/>
              </a:spcAft>
              <a:buChar char="»"/>
              <a:defRPr sz="3400">
                <a:solidFill>
                  <a:srgbClr val="EEEAFF"/>
                </a:solidFill>
                <a:latin typeface="+mn-lt"/>
                <a:ea typeface="+mn-ea"/>
              </a:defRPr>
            </a:lvl9pPr>
          </a:lstStyle>
          <a:p>
            <a:pPr fontAlgn="auto">
              <a:spcAft>
                <a:spcPts val="0"/>
              </a:spcAft>
            </a:pPr>
            <a:r>
              <a:rPr kumimoji="1" lang="en-US" altLang="zh-CN" dirty="0"/>
              <a:t>Data Warehouse</a:t>
            </a:r>
          </a:p>
          <a:p>
            <a:pPr lvl="1" fontAlgn="auto">
              <a:spcAft>
                <a:spcPts val="0"/>
              </a:spcAft>
            </a:pPr>
            <a:r>
              <a:rPr kumimoji="1" lang="en-US" altLang="zh-CN" dirty="0"/>
              <a:t>Teradata, Oracle, IBM DB2, …</a:t>
            </a:r>
          </a:p>
          <a:p>
            <a:pPr fontAlgn="auto">
              <a:spcAft>
                <a:spcPts val="0"/>
              </a:spcAft>
            </a:pPr>
            <a:endParaRPr kumimoji="1" lang="en-US" altLang="zh-CN" dirty="0"/>
          </a:p>
          <a:p>
            <a:pPr fontAlgn="auto">
              <a:spcAft>
                <a:spcPts val="0"/>
              </a:spcAft>
            </a:pPr>
            <a:r>
              <a:rPr kumimoji="1" lang="en-US" altLang="zh-CN" dirty="0"/>
              <a:t>Business Intelligence &amp; Analytics</a:t>
            </a:r>
          </a:p>
          <a:p>
            <a:pPr lvl="1" fontAlgn="auto">
              <a:spcAft>
                <a:spcPts val="0"/>
              </a:spcAft>
            </a:pPr>
            <a:r>
              <a:rPr kumimoji="1" lang="en-US" altLang="zh-CN" dirty="0"/>
              <a:t>SAS, SPSS, R, …</a:t>
            </a:r>
          </a:p>
          <a:p>
            <a:pPr lvl="1" fontAlgn="auto">
              <a:spcAft>
                <a:spcPts val="0"/>
              </a:spcAft>
            </a:pPr>
            <a:r>
              <a:rPr kumimoji="1" lang="en-US" altLang="zh-CN" dirty="0"/>
              <a:t>Power BI, Tableau, Spotfire, …</a:t>
            </a:r>
          </a:p>
        </p:txBody>
      </p:sp>
    </p:spTree>
    <p:extLst>
      <p:ext uri="{BB962C8B-B14F-4D97-AF65-F5344CB8AC3E}">
        <p14:creationId xmlns:p14="http://schemas.microsoft.com/office/powerpoint/2010/main" val="2935175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9476C9-215E-947F-A607-51F8FC1E69AE}"/>
              </a:ext>
            </a:extLst>
          </p:cNvPr>
          <p:cNvSpPr>
            <a:spLocks noGrp="1"/>
          </p:cNvSpPr>
          <p:nvPr>
            <p:ph idx="1"/>
          </p:nvPr>
        </p:nvSpPr>
        <p:spPr>
          <a:xfrm>
            <a:off x="838200" y="1981200"/>
            <a:ext cx="5943600" cy="5334000"/>
          </a:xfrm>
        </p:spPr>
        <p:txBody>
          <a:bodyPr/>
          <a:lstStyle/>
          <a:p>
            <a:r>
              <a:rPr kumimoji="1" lang="en-US" altLang="zh-CN" dirty="0"/>
              <a:t>Data Sources</a:t>
            </a:r>
          </a:p>
          <a:p>
            <a:pPr lvl="1"/>
            <a:r>
              <a:rPr kumimoji="1" lang="en-US" altLang="zh-CN" dirty="0"/>
              <a:t>Application databases</a:t>
            </a:r>
          </a:p>
          <a:p>
            <a:pPr lvl="1"/>
            <a:r>
              <a:rPr kumimoji="1" lang="en-US" altLang="zh-CN" dirty="0"/>
              <a:t>Logs</a:t>
            </a:r>
          </a:p>
          <a:p>
            <a:pPr lvl="1"/>
            <a:r>
              <a:rPr kumimoji="1" lang="en-US" altLang="zh-CN" dirty="0"/>
              <a:t>Web crawl data</a:t>
            </a:r>
          </a:p>
          <a:p>
            <a:r>
              <a:rPr kumimoji="1" lang="en-US" altLang="zh-CN" dirty="0"/>
              <a:t>ETL</a:t>
            </a:r>
          </a:p>
          <a:p>
            <a:pPr lvl="1"/>
            <a:r>
              <a:rPr kumimoji="1" lang="en-US" altLang="zh-CN" dirty="0"/>
              <a:t>Apache Flume, Apache Sqoop, …</a:t>
            </a:r>
          </a:p>
          <a:p>
            <a:endParaRPr lang="en-US" dirty="0"/>
          </a:p>
        </p:txBody>
      </p:sp>
      <p:sp>
        <p:nvSpPr>
          <p:cNvPr id="3" name="Title 2">
            <a:extLst>
              <a:ext uri="{FF2B5EF4-FFF2-40B4-BE49-F238E27FC236}">
                <a16:creationId xmlns:a16="http://schemas.microsoft.com/office/drawing/2014/main" id="{E5B74653-8632-6C3D-1D2D-09C89E964720}"/>
              </a:ext>
            </a:extLst>
          </p:cNvPr>
          <p:cNvSpPr>
            <a:spLocks noGrp="1"/>
          </p:cNvSpPr>
          <p:nvPr>
            <p:ph type="title"/>
          </p:nvPr>
        </p:nvSpPr>
        <p:spPr/>
        <p:txBody>
          <a:bodyPr/>
          <a:lstStyle/>
          <a:p>
            <a:r>
              <a:rPr kumimoji="1" lang="en-US" altLang="zh-CN" dirty="0"/>
              <a:t>Instantiations(4) – Web Companies</a:t>
            </a:r>
            <a:endParaRPr lang="en-US" dirty="0"/>
          </a:p>
        </p:txBody>
      </p:sp>
      <p:sp>
        <p:nvSpPr>
          <p:cNvPr id="4" name="Content Placeholder 1">
            <a:extLst>
              <a:ext uri="{FF2B5EF4-FFF2-40B4-BE49-F238E27FC236}">
                <a16:creationId xmlns:a16="http://schemas.microsoft.com/office/drawing/2014/main" id="{3E867731-BE72-91B4-48B7-88E6DBC80EB8}"/>
              </a:ext>
            </a:extLst>
          </p:cNvPr>
          <p:cNvSpPr txBox="1">
            <a:spLocks/>
          </p:cNvSpPr>
          <p:nvPr/>
        </p:nvSpPr>
        <p:spPr bwMode="auto">
          <a:xfrm>
            <a:off x="7219122" y="1981200"/>
            <a:ext cx="6268278"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lstStyle>
            <a:lvl1pPr marL="335280" indent="-335280" algn="l" rtl="0" eaLnBrk="0" fontAlgn="base" hangingPunct="0">
              <a:spcBef>
                <a:spcPts val="400"/>
              </a:spcBef>
              <a:spcAft>
                <a:spcPts val="200"/>
              </a:spcAft>
              <a:buClr>
                <a:srgbClr val="A2424F"/>
              </a:buClr>
              <a:buSzPct val="80000"/>
              <a:buChar char="•"/>
              <a:defRPr sz="3000">
                <a:solidFill>
                  <a:srgbClr val="262626"/>
                </a:solidFill>
                <a:latin typeface="Lato" panose="020F0502020204030203" pitchFamily="34" charset="0"/>
                <a:ea typeface="Tahoma" panose="020B0604030504040204" pitchFamily="34" charset="0"/>
                <a:cs typeface="Tahoma" panose="020B0604030504040204" pitchFamily="34" charset="0"/>
              </a:defRPr>
            </a:lvl1pPr>
            <a:lvl2pPr marL="687705" indent="-352425" algn="l" rtl="0" eaLnBrk="0" fontAlgn="base" hangingPunct="0">
              <a:spcBef>
                <a:spcPts val="400"/>
              </a:spcBef>
              <a:spcAft>
                <a:spcPts val="200"/>
              </a:spcAft>
              <a:buClr>
                <a:schemeClr val="bg1">
                  <a:lumMod val="65000"/>
                </a:schemeClr>
              </a:buClr>
              <a:buSzPct val="90000"/>
              <a:buFont typeface="Times" panose="02020603050405020304" pitchFamily="18" charset="0"/>
              <a:buChar char="•"/>
              <a:defRPr sz="2600">
                <a:solidFill>
                  <a:srgbClr val="262626"/>
                </a:solidFill>
                <a:latin typeface="Lato" panose="020F0502020204030203" pitchFamily="34" charset="0"/>
                <a:ea typeface="Tahoma" panose="020B0604030504040204" pitchFamily="34" charset="0"/>
                <a:cs typeface="Tahoma" panose="020B0604030504040204" pitchFamily="34" charset="0"/>
              </a:defRPr>
            </a:lvl2pPr>
            <a:lvl3pPr marL="1631950" indent="-325755" algn="l" rtl="0" eaLnBrk="0" fontAlgn="base" hangingPunct="0">
              <a:spcBef>
                <a:spcPts val="400"/>
              </a:spcBef>
              <a:spcAft>
                <a:spcPts val="200"/>
              </a:spcAft>
              <a:buClr>
                <a:srgbClr val="F3A999"/>
              </a:buClr>
              <a:buSzPct val="90000"/>
              <a:buChar char="•"/>
              <a:defRPr sz="2400">
                <a:solidFill>
                  <a:srgbClr val="262626"/>
                </a:solidFill>
                <a:latin typeface="Lato" panose="020F0502020204030203" pitchFamily="34" charset="0"/>
                <a:ea typeface="Tahoma" panose="020B0604030504040204" pitchFamily="34" charset="0"/>
                <a:cs typeface="Tahoma" panose="020B0604030504040204" pitchFamily="34" charset="0"/>
              </a:defRPr>
            </a:lvl3pPr>
            <a:lvl4pPr marL="2284730" indent="-325755" algn="l" rtl="0" eaLnBrk="0" fontAlgn="base" hangingPunct="0">
              <a:spcBef>
                <a:spcPts val="400"/>
              </a:spcBef>
              <a:spcAft>
                <a:spcPts val="200"/>
              </a:spcAft>
              <a:buChar char="–"/>
              <a:defRPr sz="2000">
                <a:solidFill>
                  <a:srgbClr val="262626"/>
                </a:solidFill>
                <a:latin typeface="Lato" panose="020F0502020204030203" pitchFamily="34" charset="0"/>
                <a:ea typeface="Tahoma" panose="020B0604030504040204" pitchFamily="34" charset="0"/>
                <a:cs typeface="Tahoma" panose="020B0604030504040204" pitchFamily="34" charset="0"/>
              </a:defRPr>
            </a:lvl4pPr>
            <a:lvl5pPr marL="2938780" indent="-325755" algn="l" rtl="0" eaLnBrk="0" fontAlgn="base" hangingPunct="0">
              <a:spcBef>
                <a:spcPts val="400"/>
              </a:spcBef>
              <a:spcAft>
                <a:spcPts val="200"/>
              </a:spcAft>
              <a:buChar char="»"/>
              <a:defRPr sz="2000">
                <a:solidFill>
                  <a:srgbClr val="262626"/>
                </a:solidFill>
                <a:latin typeface="Lato" panose="020F0502020204030203" pitchFamily="34" charset="0"/>
                <a:ea typeface="Tahoma" panose="020B0604030504040204" pitchFamily="34" charset="0"/>
                <a:cs typeface="Tahoma" panose="020B0604030504040204" pitchFamily="34" charset="0"/>
              </a:defRPr>
            </a:lvl5pPr>
            <a:lvl6pPr marL="3592195" indent="-326390" algn="l" rtl="0" fontAlgn="base">
              <a:spcBef>
                <a:spcPct val="20000"/>
              </a:spcBef>
              <a:spcAft>
                <a:spcPct val="0"/>
              </a:spcAft>
              <a:buChar char="»"/>
              <a:defRPr sz="3400">
                <a:solidFill>
                  <a:srgbClr val="EEEAFF"/>
                </a:solidFill>
                <a:latin typeface="+mn-lt"/>
                <a:ea typeface="+mn-ea"/>
              </a:defRPr>
            </a:lvl6pPr>
            <a:lvl7pPr marL="4244975" indent="-326390" algn="l" rtl="0" fontAlgn="base">
              <a:spcBef>
                <a:spcPct val="20000"/>
              </a:spcBef>
              <a:spcAft>
                <a:spcPct val="0"/>
              </a:spcAft>
              <a:buChar char="»"/>
              <a:defRPr sz="3400">
                <a:solidFill>
                  <a:srgbClr val="EEEAFF"/>
                </a:solidFill>
                <a:latin typeface="+mn-lt"/>
                <a:ea typeface="+mn-ea"/>
              </a:defRPr>
            </a:lvl7pPr>
            <a:lvl8pPr marL="4898390" indent="-326390" algn="l" rtl="0" fontAlgn="base">
              <a:spcBef>
                <a:spcPct val="20000"/>
              </a:spcBef>
              <a:spcAft>
                <a:spcPct val="0"/>
              </a:spcAft>
              <a:buChar char="»"/>
              <a:defRPr sz="3400">
                <a:solidFill>
                  <a:srgbClr val="EEEAFF"/>
                </a:solidFill>
                <a:latin typeface="+mn-lt"/>
                <a:ea typeface="+mn-ea"/>
              </a:defRPr>
            </a:lvl8pPr>
            <a:lvl9pPr marL="5551170" indent="-326390" algn="l" rtl="0" fontAlgn="base">
              <a:spcBef>
                <a:spcPct val="20000"/>
              </a:spcBef>
              <a:spcAft>
                <a:spcPct val="0"/>
              </a:spcAft>
              <a:buChar char="»"/>
              <a:defRPr sz="3400">
                <a:solidFill>
                  <a:srgbClr val="EEEAFF"/>
                </a:solidFill>
                <a:latin typeface="+mn-lt"/>
                <a:ea typeface="+mn-ea"/>
              </a:defRPr>
            </a:lvl9pPr>
          </a:lstStyle>
          <a:p>
            <a:pPr fontAlgn="auto">
              <a:spcAft>
                <a:spcPts val="0"/>
              </a:spcAft>
            </a:pPr>
            <a:r>
              <a:rPr kumimoji="1" lang="en-US" altLang="zh-CN" dirty="0"/>
              <a:t>Data Warehouse</a:t>
            </a:r>
          </a:p>
          <a:p>
            <a:pPr lvl="1" fontAlgn="auto">
              <a:spcAft>
                <a:spcPts val="0"/>
              </a:spcAft>
            </a:pPr>
            <a:r>
              <a:rPr kumimoji="1" lang="en-US" altLang="zh-CN" dirty="0"/>
              <a:t>Hadoop-based: Hive, </a:t>
            </a:r>
            <a:r>
              <a:rPr kumimoji="1" lang="en-US" altLang="zh-CN" dirty="0" err="1"/>
              <a:t>Hbase</a:t>
            </a:r>
            <a:endParaRPr kumimoji="1" lang="en-US" altLang="zh-CN" dirty="0"/>
          </a:p>
          <a:p>
            <a:pPr lvl="1" fontAlgn="auto">
              <a:spcAft>
                <a:spcPts val="0"/>
              </a:spcAft>
            </a:pPr>
            <a:r>
              <a:rPr kumimoji="1" lang="en-US" altLang="zh-CN" dirty="0"/>
              <a:t>Microsoft Azure, Amazon Redshift</a:t>
            </a:r>
          </a:p>
          <a:p>
            <a:pPr fontAlgn="auto">
              <a:spcAft>
                <a:spcPts val="0"/>
              </a:spcAft>
            </a:pPr>
            <a:endParaRPr kumimoji="1" lang="en-US" altLang="zh-CN" dirty="0"/>
          </a:p>
          <a:p>
            <a:pPr fontAlgn="auto">
              <a:spcAft>
                <a:spcPts val="0"/>
              </a:spcAft>
            </a:pPr>
            <a:r>
              <a:rPr kumimoji="1" lang="en-US" altLang="zh-CN" dirty="0"/>
              <a:t>Business Intelligence &amp; Analytics</a:t>
            </a:r>
          </a:p>
          <a:p>
            <a:pPr lvl="1" fontAlgn="auto">
              <a:spcAft>
                <a:spcPts val="0"/>
              </a:spcAft>
            </a:pPr>
            <a:r>
              <a:rPr kumimoji="1" lang="en-US" altLang="zh-CN" dirty="0"/>
              <a:t>Argus, R, …</a:t>
            </a:r>
          </a:p>
        </p:txBody>
      </p:sp>
    </p:spTree>
    <p:extLst>
      <p:ext uri="{BB962C8B-B14F-4D97-AF65-F5344CB8AC3E}">
        <p14:creationId xmlns:p14="http://schemas.microsoft.com/office/powerpoint/2010/main" val="12343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868475-3050-CAC7-5BB3-4D175789C31B}"/>
              </a:ext>
            </a:extLst>
          </p:cNvPr>
          <p:cNvSpPr>
            <a:spLocks noGrp="1"/>
          </p:cNvSpPr>
          <p:nvPr>
            <p:ph idx="1"/>
          </p:nvPr>
        </p:nvSpPr>
        <p:spPr/>
        <p:txBody>
          <a:bodyPr/>
          <a:lstStyle/>
          <a:p>
            <a:r>
              <a:rPr kumimoji="1" lang="en-US" altLang="zh-CN" dirty="0"/>
              <a:t>Data Cleaning</a:t>
            </a:r>
          </a:p>
          <a:p>
            <a:r>
              <a:rPr kumimoji="1" lang="en-US" altLang="zh-CN" dirty="0"/>
              <a:t>Data Integration</a:t>
            </a:r>
          </a:p>
          <a:p>
            <a:endParaRPr lang="en-US" dirty="0"/>
          </a:p>
        </p:txBody>
      </p:sp>
      <p:sp>
        <p:nvSpPr>
          <p:cNvPr id="3" name="Title 2">
            <a:extLst>
              <a:ext uri="{FF2B5EF4-FFF2-40B4-BE49-F238E27FC236}">
                <a16:creationId xmlns:a16="http://schemas.microsoft.com/office/drawing/2014/main" id="{54FCF8C1-B22B-E7B9-D91D-A6203BED8125}"/>
              </a:ext>
            </a:extLst>
          </p:cNvPr>
          <p:cNvSpPr>
            <a:spLocks noGrp="1"/>
          </p:cNvSpPr>
          <p:nvPr>
            <p:ph type="title"/>
          </p:nvPr>
        </p:nvSpPr>
        <p:spPr/>
        <p:txBody>
          <a:bodyPr/>
          <a:lstStyle/>
          <a:p>
            <a:r>
              <a:rPr kumimoji="1" lang="en-US" altLang="zh-CN" dirty="0"/>
              <a:t>ETL: What is Inside</a:t>
            </a:r>
            <a:endParaRPr lang="en-US" dirty="0"/>
          </a:p>
        </p:txBody>
      </p:sp>
    </p:spTree>
    <p:extLst>
      <p:ext uri="{BB962C8B-B14F-4D97-AF65-F5344CB8AC3E}">
        <p14:creationId xmlns:p14="http://schemas.microsoft.com/office/powerpoint/2010/main" val="56090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B505C-5283-8DA3-C783-36437D93C5B5}"/>
              </a:ext>
            </a:extLst>
          </p:cNvPr>
          <p:cNvSpPr>
            <a:spLocks noGrp="1"/>
          </p:cNvSpPr>
          <p:nvPr>
            <p:ph idx="1"/>
          </p:nvPr>
        </p:nvSpPr>
        <p:spPr/>
        <p:txBody>
          <a:bodyPr/>
          <a:lstStyle/>
          <a:p>
            <a:r>
              <a:rPr lang="en-US" dirty="0"/>
              <a:t>Flexible schema</a:t>
            </a:r>
          </a:p>
          <a:p>
            <a:pPr lvl="1"/>
            <a:r>
              <a:rPr lang="en-US" dirty="0"/>
              <a:t>Wide column representation: allow each tuple to have a different set of attributes, can add new attributes at any time</a:t>
            </a:r>
          </a:p>
          <a:p>
            <a:pPr lvl="1"/>
            <a:r>
              <a:rPr lang="en-US" dirty="0"/>
              <a:t>Sparse column representation: schema has a fixed but large set of attributes, by each tuple may store only a subset</a:t>
            </a:r>
          </a:p>
          <a:p>
            <a:endParaRPr lang="en-US" dirty="0"/>
          </a:p>
        </p:txBody>
      </p:sp>
      <p:sp>
        <p:nvSpPr>
          <p:cNvPr id="3" name="Title 2">
            <a:extLst>
              <a:ext uri="{FF2B5EF4-FFF2-40B4-BE49-F238E27FC236}">
                <a16:creationId xmlns:a16="http://schemas.microsoft.com/office/drawing/2014/main" id="{B29C4148-202A-2EB7-46F8-9954BD8CDBCF}"/>
              </a:ext>
            </a:extLst>
          </p:cNvPr>
          <p:cNvSpPr>
            <a:spLocks noGrp="1"/>
          </p:cNvSpPr>
          <p:nvPr>
            <p:ph type="title"/>
          </p:nvPr>
        </p:nvSpPr>
        <p:spPr/>
        <p:txBody>
          <a:bodyPr/>
          <a:lstStyle/>
          <a:p>
            <a:r>
              <a:rPr lang="en-US" dirty="0"/>
              <a:t>Features of Semi-Structured Data Models</a:t>
            </a:r>
          </a:p>
        </p:txBody>
      </p:sp>
    </p:spTree>
    <p:extLst>
      <p:ext uri="{BB962C8B-B14F-4D97-AF65-F5344CB8AC3E}">
        <p14:creationId xmlns:p14="http://schemas.microsoft.com/office/powerpoint/2010/main" val="1375046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E396D-559B-45C3-5C92-4D92F0ABD250}"/>
              </a:ext>
            </a:extLst>
          </p:cNvPr>
          <p:cNvSpPr>
            <a:spLocks noGrp="1"/>
          </p:cNvSpPr>
          <p:nvPr>
            <p:ph idx="1"/>
          </p:nvPr>
        </p:nvSpPr>
        <p:spPr/>
        <p:txBody>
          <a:bodyPr/>
          <a:lstStyle/>
          <a:p>
            <a:r>
              <a:rPr lang="en-US" u="sng" dirty="0"/>
              <a:t>Raw data</a:t>
            </a:r>
            <a:r>
              <a:rPr lang="en-US" dirty="0"/>
              <a:t> can always be </a:t>
            </a:r>
            <a:r>
              <a:rPr lang="en-US" b="1" dirty="0">
                <a:solidFill>
                  <a:srgbClr val="A2424F"/>
                </a:solidFill>
              </a:rPr>
              <a:t>DIRTY</a:t>
            </a:r>
            <a:r>
              <a:rPr lang="en-US" dirty="0"/>
              <a:t>!</a:t>
            </a:r>
          </a:p>
          <a:p>
            <a:endParaRPr lang="en-US" dirty="0"/>
          </a:p>
        </p:txBody>
      </p:sp>
      <p:sp>
        <p:nvSpPr>
          <p:cNvPr id="3" name="Title 2">
            <a:extLst>
              <a:ext uri="{FF2B5EF4-FFF2-40B4-BE49-F238E27FC236}">
                <a16:creationId xmlns:a16="http://schemas.microsoft.com/office/drawing/2014/main" id="{E89B6238-6A5E-0431-5480-86140A8F0DDF}"/>
              </a:ext>
            </a:extLst>
          </p:cNvPr>
          <p:cNvSpPr>
            <a:spLocks noGrp="1"/>
          </p:cNvSpPr>
          <p:nvPr>
            <p:ph type="title"/>
          </p:nvPr>
        </p:nvSpPr>
        <p:spPr/>
        <p:txBody>
          <a:bodyPr/>
          <a:lstStyle/>
          <a:p>
            <a:r>
              <a:rPr kumimoji="1" lang="da-DK" altLang="zh-CN" dirty="0"/>
              <a:t>“</a:t>
            </a:r>
            <a:r>
              <a:rPr kumimoji="1" lang="da-DK" altLang="zh-CN" dirty="0" err="1"/>
              <a:t>Garbage</a:t>
            </a:r>
            <a:r>
              <a:rPr kumimoji="1" lang="da-DK" altLang="zh-CN" dirty="0"/>
              <a:t> in, </a:t>
            </a:r>
            <a:r>
              <a:rPr kumimoji="1" lang="da-DK" altLang="zh-CN" dirty="0" err="1"/>
              <a:t>garbage</a:t>
            </a:r>
            <a:r>
              <a:rPr kumimoji="1" lang="da-DK" altLang="zh-CN" dirty="0"/>
              <a:t> out.”</a:t>
            </a:r>
            <a:endParaRPr lang="en-US" dirty="0"/>
          </a:p>
        </p:txBody>
      </p:sp>
      <p:pic>
        <p:nvPicPr>
          <p:cNvPr id="10" name="Picture 9">
            <a:extLst>
              <a:ext uri="{FF2B5EF4-FFF2-40B4-BE49-F238E27FC236}">
                <a16:creationId xmlns:a16="http://schemas.microsoft.com/office/drawing/2014/main" id="{92733861-BD58-434F-4204-38CCC41A29E3}"/>
              </a:ext>
            </a:extLst>
          </p:cNvPr>
          <p:cNvPicPr>
            <a:picLocks noChangeAspect="1"/>
          </p:cNvPicPr>
          <p:nvPr/>
        </p:nvPicPr>
        <p:blipFill>
          <a:blip r:embed="rId2"/>
          <a:stretch>
            <a:fillRect/>
          </a:stretch>
        </p:blipFill>
        <p:spPr>
          <a:xfrm>
            <a:off x="1774438" y="2933700"/>
            <a:ext cx="11081524" cy="3429000"/>
          </a:xfrm>
          <a:prstGeom prst="rect">
            <a:avLst/>
          </a:prstGeom>
        </p:spPr>
      </p:pic>
    </p:spTree>
    <p:extLst>
      <p:ext uri="{BB962C8B-B14F-4D97-AF65-F5344CB8AC3E}">
        <p14:creationId xmlns:p14="http://schemas.microsoft.com/office/powerpoint/2010/main" val="1158115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56C738-A17B-A263-2841-24B48898E074}"/>
              </a:ext>
            </a:extLst>
          </p:cNvPr>
          <p:cNvSpPr>
            <a:spLocks noGrp="1"/>
          </p:cNvSpPr>
          <p:nvPr>
            <p:ph idx="1"/>
          </p:nvPr>
        </p:nvSpPr>
        <p:spPr/>
        <p:txBody>
          <a:bodyPr/>
          <a:lstStyle/>
          <a:p>
            <a:r>
              <a:rPr lang="en-US" dirty="0"/>
              <a:t>Data quality: data has quality if it satisfies the requirements of its intended use</a:t>
            </a:r>
          </a:p>
          <a:p>
            <a:pPr lvl="1"/>
            <a:r>
              <a:rPr lang="en-US" dirty="0"/>
              <a:t>Accuracy</a:t>
            </a:r>
          </a:p>
          <a:p>
            <a:pPr lvl="1"/>
            <a:r>
              <a:rPr lang="en-US" dirty="0"/>
              <a:t>Completeness</a:t>
            </a:r>
          </a:p>
          <a:p>
            <a:pPr lvl="1"/>
            <a:r>
              <a:rPr lang="en-US" dirty="0"/>
              <a:t>Consistency</a:t>
            </a:r>
          </a:p>
          <a:p>
            <a:pPr lvl="1"/>
            <a:r>
              <a:rPr lang="en-US" dirty="0"/>
              <a:t>Timeliness</a:t>
            </a:r>
          </a:p>
          <a:p>
            <a:pPr lvl="1"/>
            <a:r>
              <a:rPr lang="en-US" dirty="0"/>
              <a:t>Believability</a:t>
            </a:r>
          </a:p>
          <a:p>
            <a:pPr lvl="1"/>
            <a:r>
              <a:rPr lang="en-US" dirty="0"/>
              <a:t>Interpretability</a:t>
            </a:r>
          </a:p>
          <a:p>
            <a:endParaRPr lang="en-US" dirty="0"/>
          </a:p>
          <a:p>
            <a:endParaRPr lang="en-US" dirty="0"/>
          </a:p>
        </p:txBody>
      </p:sp>
      <p:sp>
        <p:nvSpPr>
          <p:cNvPr id="3" name="Title 2">
            <a:extLst>
              <a:ext uri="{FF2B5EF4-FFF2-40B4-BE49-F238E27FC236}">
                <a16:creationId xmlns:a16="http://schemas.microsoft.com/office/drawing/2014/main" id="{6B387A7A-FEAA-0C30-C2EC-C3BC8F9979F8}"/>
              </a:ext>
            </a:extLst>
          </p:cNvPr>
          <p:cNvSpPr>
            <a:spLocks noGrp="1"/>
          </p:cNvSpPr>
          <p:nvPr>
            <p:ph type="title"/>
          </p:nvPr>
        </p:nvSpPr>
        <p:spPr/>
        <p:txBody>
          <a:bodyPr/>
          <a:lstStyle/>
          <a:p>
            <a:r>
              <a:rPr kumimoji="1" lang="en-US" altLang="zh-CN" dirty="0"/>
              <a:t>Data Quality</a:t>
            </a:r>
            <a:endParaRPr lang="en-US" dirty="0"/>
          </a:p>
        </p:txBody>
      </p:sp>
    </p:spTree>
    <p:extLst>
      <p:ext uri="{BB962C8B-B14F-4D97-AF65-F5344CB8AC3E}">
        <p14:creationId xmlns:p14="http://schemas.microsoft.com/office/powerpoint/2010/main" val="3913338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81273E-E5DC-6F13-1F3D-10C7DC19EC8C}"/>
              </a:ext>
            </a:extLst>
          </p:cNvPr>
          <p:cNvSpPr>
            <a:spLocks noGrp="1"/>
          </p:cNvSpPr>
          <p:nvPr>
            <p:ph idx="1"/>
          </p:nvPr>
        </p:nvSpPr>
        <p:spPr/>
        <p:txBody>
          <a:bodyPr/>
          <a:lstStyle/>
          <a:p>
            <a:r>
              <a:rPr lang="en-US" dirty="0"/>
              <a:t>Deals with </a:t>
            </a:r>
            <a:r>
              <a:rPr lang="en-US" dirty="0">
                <a:solidFill>
                  <a:srgbClr val="A2424F"/>
                </a:solidFill>
              </a:rPr>
              <a:t>detecting</a:t>
            </a:r>
            <a:r>
              <a:rPr lang="en-US" dirty="0"/>
              <a:t> and </a:t>
            </a:r>
            <a:r>
              <a:rPr lang="en-US" dirty="0">
                <a:solidFill>
                  <a:srgbClr val="A2424F"/>
                </a:solidFill>
              </a:rPr>
              <a:t>removing</a:t>
            </a:r>
            <a:r>
              <a:rPr lang="en-US" dirty="0"/>
              <a:t> </a:t>
            </a:r>
            <a:r>
              <a:rPr lang="en-US" dirty="0">
                <a:solidFill>
                  <a:srgbClr val="1086B9"/>
                </a:solidFill>
              </a:rPr>
              <a:t>errors</a:t>
            </a:r>
            <a:r>
              <a:rPr lang="en-US" dirty="0"/>
              <a:t> and </a:t>
            </a:r>
            <a:r>
              <a:rPr lang="en-US" dirty="0">
                <a:solidFill>
                  <a:srgbClr val="1086B9"/>
                </a:solidFill>
              </a:rPr>
              <a:t>inconsistencies</a:t>
            </a:r>
            <a:r>
              <a:rPr lang="en-US" dirty="0"/>
              <a:t> from data in order to </a:t>
            </a:r>
            <a:r>
              <a:rPr lang="en-US" u="sng" dirty="0"/>
              <a:t>improve the quality of data</a:t>
            </a:r>
          </a:p>
          <a:p>
            <a:endParaRPr lang="en-US" dirty="0"/>
          </a:p>
          <a:p>
            <a:endParaRPr lang="en-US" dirty="0"/>
          </a:p>
        </p:txBody>
      </p:sp>
      <p:sp>
        <p:nvSpPr>
          <p:cNvPr id="3" name="Title 2">
            <a:extLst>
              <a:ext uri="{FF2B5EF4-FFF2-40B4-BE49-F238E27FC236}">
                <a16:creationId xmlns:a16="http://schemas.microsoft.com/office/drawing/2014/main" id="{E3409767-2934-0103-6565-C269EBC29714}"/>
              </a:ext>
            </a:extLst>
          </p:cNvPr>
          <p:cNvSpPr>
            <a:spLocks noGrp="1"/>
          </p:cNvSpPr>
          <p:nvPr>
            <p:ph type="title"/>
          </p:nvPr>
        </p:nvSpPr>
        <p:spPr/>
        <p:txBody>
          <a:bodyPr/>
          <a:lstStyle/>
          <a:p>
            <a:r>
              <a:rPr lang="en-US" dirty="0"/>
              <a:t>Data Cleaning</a:t>
            </a:r>
          </a:p>
        </p:txBody>
      </p:sp>
      <p:pic>
        <p:nvPicPr>
          <p:cNvPr id="4" name="Picture 3">
            <a:extLst>
              <a:ext uri="{FF2B5EF4-FFF2-40B4-BE49-F238E27FC236}">
                <a16:creationId xmlns:a16="http://schemas.microsoft.com/office/drawing/2014/main" id="{2E033F3C-BF9D-C57B-1399-2628985AEE4E}"/>
              </a:ext>
            </a:extLst>
          </p:cNvPr>
          <p:cNvPicPr>
            <a:picLocks noChangeAspect="1"/>
          </p:cNvPicPr>
          <p:nvPr/>
        </p:nvPicPr>
        <p:blipFill>
          <a:blip r:embed="rId2"/>
          <a:stretch>
            <a:fillRect/>
          </a:stretch>
        </p:blipFill>
        <p:spPr>
          <a:xfrm>
            <a:off x="3790950" y="3695700"/>
            <a:ext cx="7048500" cy="2552700"/>
          </a:xfrm>
          <a:prstGeom prst="rect">
            <a:avLst/>
          </a:prstGeom>
        </p:spPr>
      </p:pic>
    </p:spTree>
    <p:extLst>
      <p:ext uri="{BB962C8B-B14F-4D97-AF65-F5344CB8AC3E}">
        <p14:creationId xmlns:p14="http://schemas.microsoft.com/office/powerpoint/2010/main" val="2523972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458B29-22E3-8788-94F0-0C3EDE8FCDA2}"/>
              </a:ext>
            </a:extLst>
          </p:cNvPr>
          <p:cNvSpPr>
            <a:spLocks noGrp="1"/>
          </p:cNvSpPr>
          <p:nvPr>
            <p:ph idx="1"/>
          </p:nvPr>
        </p:nvSpPr>
        <p:spPr/>
        <p:txBody>
          <a:bodyPr/>
          <a:lstStyle/>
          <a:p>
            <a:r>
              <a:rPr lang="en-US" dirty="0"/>
              <a:t>Examples of data quality issues</a:t>
            </a:r>
          </a:p>
          <a:p>
            <a:pPr lvl="1"/>
            <a:endParaRPr lang="en-US" dirty="0"/>
          </a:p>
          <a:p>
            <a:pPr lvl="1"/>
            <a:r>
              <a:rPr lang="en-US" dirty="0"/>
              <a:t>Schema-level</a:t>
            </a:r>
          </a:p>
          <a:p>
            <a:pPr lvl="1"/>
            <a:endParaRPr lang="en-US" dirty="0"/>
          </a:p>
          <a:p>
            <a:pPr lvl="1"/>
            <a:endParaRPr lang="en-US" dirty="0"/>
          </a:p>
          <a:p>
            <a:pPr lvl="1"/>
            <a:endParaRPr lang="en-US" dirty="0"/>
          </a:p>
          <a:p>
            <a:pPr lvl="1"/>
            <a:r>
              <a:rPr lang="en-US" dirty="0"/>
              <a:t>Instance-level</a:t>
            </a:r>
          </a:p>
        </p:txBody>
      </p:sp>
      <p:sp>
        <p:nvSpPr>
          <p:cNvPr id="3" name="Title 2">
            <a:extLst>
              <a:ext uri="{FF2B5EF4-FFF2-40B4-BE49-F238E27FC236}">
                <a16:creationId xmlns:a16="http://schemas.microsoft.com/office/drawing/2014/main" id="{2B522830-9153-410C-F8A8-417254ACD82E}"/>
              </a:ext>
            </a:extLst>
          </p:cNvPr>
          <p:cNvSpPr>
            <a:spLocks noGrp="1"/>
          </p:cNvSpPr>
          <p:nvPr>
            <p:ph type="title"/>
          </p:nvPr>
        </p:nvSpPr>
        <p:spPr/>
        <p:txBody>
          <a:bodyPr/>
          <a:lstStyle/>
          <a:p>
            <a:r>
              <a:rPr lang="en-US" dirty="0"/>
              <a:t>Data Cleaning</a:t>
            </a:r>
          </a:p>
        </p:txBody>
      </p:sp>
      <p:pic>
        <p:nvPicPr>
          <p:cNvPr id="4" name="Picture 6" descr="Screen Shot 2012-11-15 at 10.31.34 PM.png">
            <a:extLst>
              <a:ext uri="{FF2B5EF4-FFF2-40B4-BE49-F238E27FC236}">
                <a16:creationId xmlns:a16="http://schemas.microsoft.com/office/drawing/2014/main" id="{5CE94042-A525-FF04-9854-4D404F07C1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895600"/>
            <a:ext cx="9296400" cy="161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5" descr="Screen Shot 2012-11-15 at 10.36.42 PM.png">
            <a:extLst>
              <a:ext uri="{FF2B5EF4-FFF2-40B4-BE49-F238E27FC236}">
                <a16:creationId xmlns:a16="http://schemas.microsoft.com/office/drawing/2014/main" id="{CBA4E5CE-4B9C-8DFB-65CF-FE8DC56DF8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741081"/>
            <a:ext cx="8216900" cy="319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2333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5CADC1-BEE6-AAD2-A97A-9294B7C4ABC0}"/>
              </a:ext>
            </a:extLst>
          </p:cNvPr>
          <p:cNvSpPr>
            <a:spLocks noGrp="1"/>
          </p:cNvSpPr>
          <p:nvPr>
            <p:ph idx="1"/>
          </p:nvPr>
        </p:nvSpPr>
        <p:spPr/>
        <p:txBody>
          <a:bodyPr/>
          <a:lstStyle/>
          <a:p>
            <a:r>
              <a:rPr lang="en-US" dirty="0"/>
              <a:t>Data integration involves </a:t>
            </a:r>
            <a:r>
              <a:rPr lang="en-US" dirty="0">
                <a:solidFill>
                  <a:srgbClr val="A2424F"/>
                </a:solidFill>
              </a:rPr>
              <a:t>combining</a:t>
            </a:r>
            <a:r>
              <a:rPr lang="en-US" dirty="0"/>
              <a:t> data residing in </a:t>
            </a:r>
            <a:r>
              <a:rPr lang="en-US" dirty="0">
                <a:solidFill>
                  <a:srgbClr val="A2424F"/>
                </a:solidFill>
              </a:rPr>
              <a:t>different sources</a:t>
            </a:r>
            <a:r>
              <a:rPr lang="en-US" dirty="0"/>
              <a:t> and providing users with </a:t>
            </a:r>
            <a:r>
              <a:rPr lang="en-US" dirty="0">
                <a:solidFill>
                  <a:srgbClr val="1086B9"/>
                </a:solidFill>
              </a:rPr>
              <a:t>a unified view</a:t>
            </a:r>
            <a:r>
              <a:rPr lang="en-US" dirty="0"/>
              <a:t> of these data.</a:t>
            </a:r>
          </a:p>
          <a:p>
            <a:pPr lvl="1"/>
            <a:r>
              <a:rPr lang="en-US" dirty="0"/>
              <a:t>Remember “views” in DBMS?</a:t>
            </a:r>
          </a:p>
          <a:p>
            <a:endParaRPr lang="en-US" dirty="0"/>
          </a:p>
          <a:p>
            <a:r>
              <a:rPr lang="en-US" dirty="0"/>
              <a:t>Management of data from multiple sources</a:t>
            </a:r>
          </a:p>
          <a:p>
            <a:endParaRPr lang="en-US" dirty="0"/>
          </a:p>
          <a:p>
            <a:endParaRPr lang="en-US" dirty="0"/>
          </a:p>
        </p:txBody>
      </p:sp>
      <p:sp>
        <p:nvSpPr>
          <p:cNvPr id="3" name="Title 2">
            <a:extLst>
              <a:ext uri="{FF2B5EF4-FFF2-40B4-BE49-F238E27FC236}">
                <a16:creationId xmlns:a16="http://schemas.microsoft.com/office/drawing/2014/main" id="{875E4F4C-2194-EF55-AD3D-5BF6389AEDAE}"/>
              </a:ext>
            </a:extLst>
          </p:cNvPr>
          <p:cNvSpPr>
            <a:spLocks noGrp="1"/>
          </p:cNvSpPr>
          <p:nvPr>
            <p:ph type="title"/>
          </p:nvPr>
        </p:nvSpPr>
        <p:spPr/>
        <p:txBody>
          <a:bodyPr/>
          <a:lstStyle/>
          <a:p>
            <a:r>
              <a:rPr lang="en-US" dirty="0"/>
              <a:t>Data Integration</a:t>
            </a:r>
          </a:p>
        </p:txBody>
      </p:sp>
      <p:pic>
        <p:nvPicPr>
          <p:cNvPr id="4" name="Picture 3">
            <a:extLst>
              <a:ext uri="{FF2B5EF4-FFF2-40B4-BE49-F238E27FC236}">
                <a16:creationId xmlns:a16="http://schemas.microsoft.com/office/drawing/2014/main" id="{9E8F803F-D58A-6E52-9071-12E17AE13C4B}"/>
              </a:ext>
            </a:extLst>
          </p:cNvPr>
          <p:cNvPicPr>
            <a:picLocks noChangeAspect="1"/>
          </p:cNvPicPr>
          <p:nvPr/>
        </p:nvPicPr>
        <p:blipFill>
          <a:blip r:embed="rId2"/>
          <a:stretch>
            <a:fillRect/>
          </a:stretch>
        </p:blipFill>
        <p:spPr>
          <a:xfrm>
            <a:off x="1066800" y="5105400"/>
            <a:ext cx="4356652" cy="2004060"/>
          </a:xfrm>
          <a:prstGeom prst="rect">
            <a:avLst/>
          </a:prstGeom>
        </p:spPr>
      </p:pic>
      <p:pic>
        <p:nvPicPr>
          <p:cNvPr id="5" name="Content Placeholder 5" descr="Screen Shot 2012-11-15 at 11.10.16 PM.png">
            <a:extLst>
              <a:ext uri="{FF2B5EF4-FFF2-40B4-BE49-F238E27FC236}">
                <a16:creationId xmlns:a16="http://schemas.microsoft.com/office/drawing/2014/main" id="{F8FE0831-F39F-11C3-FA60-259618B3B4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31891" y="4640710"/>
            <a:ext cx="7912100" cy="3215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7677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996037-637B-7E51-D5D8-85D928CAADBC}"/>
              </a:ext>
            </a:extLst>
          </p:cNvPr>
          <p:cNvSpPr>
            <a:spLocks noGrp="1"/>
          </p:cNvSpPr>
          <p:nvPr>
            <p:ph idx="1"/>
          </p:nvPr>
        </p:nvSpPr>
        <p:spPr/>
        <p:txBody>
          <a:bodyPr/>
          <a:lstStyle/>
          <a:p>
            <a:r>
              <a:rPr lang="en-US" dirty="0">
                <a:solidFill>
                  <a:srgbClr val="A2424F"/>
                </a:solidFill>
              </a:rPr>
              <a:t>Data analysis</a:t>
            </a:r>
          </a:p>
          <a:p>
            <a:pPr lvl="1"/>
            <a:r>
              <a:rPr lang="en-US" dirty="0"/>
              <a:t>Detailed inspection before operations</a:t>
            </a:r>
          </a:p>
          <a:p>
            <a:r>
              <a:rPr lang="en-US" dirty="0">
                <a:solidFill>
                  <a:srgbClr val="A2424F"/>
                </a:solidFill>
              </a:rPr>
              <a:t>Conflicts resolution</a:t>
            </a:r>
          </a:p>
          <a:p>
            <a:pPr lvl="1"/>
            <a:r>
              <a:rPr lang="en-US" dirty="0"/>
              <a:t>Resolve data confliction between data sources to be integrated</a:t>
            </a:r>
          </a:p>
          <a:p>
            <a:r>
              <a:rPr lang="en-US" dirty="0">
                <a:solidFill>
                  <a:srgbClr val="A2424F"/>
                </a:solidFill>
              </a:rPr>
              <a:t>Definition of transformation workflow and mapping rules</a:t>
            </a:r>
          </a:p>
          <a:p>
            <a:pPr lvl="1"/>
            <a:r>
              <a:rPr lang="en-US" dirty="0"/>
              <a:t>Workflow methods for schema adaption and transformation</a:t>
            </a:r>
          </a:p>
          <a:p>
            <a:r>
              <a:rPr lang="en-US" dirty="0">
                <a:solidFill>
                  <a:srgbClr val="A2424F"/>
                </a:solidFill>
              </a:rPr>
              <a:t>Verification of  Workflow</a:t>
            </a:r>
          </a:p>
          <a:p>
            <a:pPr lvl="1"/>
            <a:r>
              <a:rPr lang="en-US" dirty="0"/>
              <a:t>Verify each steps</a:t>
            </a:r>
          </a:p>
          <a:p>
            <a:r>
              <a:rPr lang="en-US" dirty="0">
                <a:solidFill>
                  <a:srgbClr val="A2424F"/>
                </a:solidFill>
              </a:rPr>
              <a:t>Transformation</a:t>
            </a:r>
          </a:p>
          <a:p>
            <a:pPr lvl="1"/>
            <a:r>
              <a:rPr lang="en-US" dirty="0"/>
              <a:t>start the process</a:t>
            </a:r>
          </a:p>
          <a:p>
            <a:endParaRPr lang="en-US" dirty="0"/>
          </a:p>
          <a:p>
            <a:endParaRPr lang="en-US" dirty="0"/>
          </a:p>
        </p:txBody>
      </p:sp>
      <p:sp>
        <p:nvSpPr>
          <p:cNvPr id="3" name="Title 2">
            <a:extLst>
              <a:ext uri="{FF2B5EF4-FFF2-40B4-BE49-F238E27FC236}">
                <a16:creationId xmlns:a16="http://schemas.microsoft.com/office/drawing/2014/main" id="{7C5A216D-4103-5C19-3678-C1113E8325A3}"/>
              </a:ext>
            </a:extLst>
          </p:cNvPr>
          <p:cNvSpPr>
            <a:spLocks noGrp="1"/>
          </p:cNvSpPr>
          <p:nvPr>
            <p:ph type="title"/>
          </p:nvPr>
        </p:nvSpPr>
        <p:spPr/>
        <p:txBody>
          <a:bodyPr/>
          <a:lstStyle/>
          <a:p>
            <a:r>
              <a:rPr kumimoji="1" lang="en-US" altLang="zh-CN" dirty="0"/>
              <a:t>Typical Data Cleaning and Integration Workflow</a:t>
            </a:r>
            <a:endParaRPr lang="en-US" dirty="0"/>
          </a:p>
        </p:txBody>
      </p:sp>
    </p:spTree>
    <p:extLst>
      <p:ext uri="{BB962C8B-B14F-4D97-AF65-F5344CB8AC3E}">
        <p14:creationId xmlns:p14="http://schemas.microsoft.com/office/powerpoint/2010/main" val="3753337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25988F-A7D3-DE10-E795-EC5D5B9FC540}"/>
              </a:ext>
            </a:extLst>
          </p:cNvPr>
          <p:cNvSpPr>
            <a:spLocks noGrp="1"/>
          </p:cNvSpPr>
          <p:nvPr>
            <p:ph idx="1"/>
          </p:nvPr>
        </p:nvSpPr>
        <p:spPr/>
        <p:txBody>
          <a:bodyPr/>
          <a:lstStyle/>
          <a:p>
            <a:r>
              <a:rPr kumimoji="1" lang="en-US" altLang="zh-CN" dirty="0"/>
              <a:t>File-based Storage</a:t>
            </a:r>
          </a:p>
          <a:p>
            <a:pPr lvl="1"/>
            <a:r>
              <a:rPr kumimoji="1" lang="en-US" altLang="zh-CN" dirty="0"/>
              <a:t>Simplest way &amp; easy to manage</a:t>
            </a:r>
          </a:p>
          <a:p>
            <a:pPr lvl="1"/>
            <a:r>
              <a:rPr kumimoji="1" lang="en-US" altLang="zh-CN" dirty="0"/>
              <a:t>Scalability is low</a:t>
            </a:r>
          </a:p>
          <a:p>
            <a:endParaRPr kumimoji="1" lang="en-US" altLang="zh-CN" dirty="0"/>
          </a:p>
          <a:p>
            <a:r>
              <a:rPr kumimoji="1" lang="en-US" altLang="zh-CN" b="1" dirty="0">
                <a:solidFill>
                  <a:srgbClr val="A2424F"/>
                </a:solidFill>
              </a:rPr>
              <a:t>Database &amp; DBMS</a:t>
            </a:r>
          </a:p>
          <a:p>
            <a:pPr lvl="1"/>
            <a:r>
              <a:rPr kumimoji="1" lang="en-US" altLang="zh-CN" dirty="0"/>
              <a:t>What we have learned for 10+ weeks</a:t>
            </a:r>
          </a:p>
          <a:p>
            <a:endParaRPr kumimoji="1" lang="en-US" altLang="zh-CN" dirty="0"/>
          </a:p>
          <a:p>
            <a:r>
              <a:rPr kumimoji="1" lang="en-US" altLang="zh-CN" dirty="0"/>
              <a:t>Data Warehouse</a:t>
            </a:r>
          </a:p>
          <a:p>
            <a:endParaRPr kumimoji="1" lang="en-US" altLang="zh-CN" dirty="0"/>
          </a:p>
          <a:p>
            <a:endParaRPr kumimoji="1" lang="zh-CN" altLang="en-US" dirty="0"/>
          </a:p>
          <a:p>
            <a:endParaRPr lang="en-US" dirty="0"/>
          </a:p>
        </p:txBody>
      </p:sp>
      <p:sp>
        <p:nvSpPr>
          <p:cNvPr id="3" name="Title 2">
            <a:extLst>
              <a:ext uri="{FF2B5EF4-FFF2-40B4-BE49-F238E27FC236}">
                <a16:creationId xmlns:a16="http://schemas.microsoft.com/office/drawing/2014/main" id="{D42F9EBB-D7A2-F65A-FA8B-AEEED8CAD31D}"/>
              </a:ext>
            </a:extLst>
          </p:cNvPr>
          <p:cNvSpPr>
            <a:spLocks noGrp="1"/>
          </p:cNvSpPr>
          <p:nvPr>
            <p:ph type="title"/>
          </p:nvPr>
        </p:nvSpPr>
        <p:spPr/>
        <p:txBody>
          <a:bodyPr/>
          <a:lstStyle/>
          <a:p>
            <a:r>
              <a:rPr kumimoji="1" lang="en-US" altLang="zh-CN" dirty="0"/>
              <a:t>Load and Store Data</a:t>
            </a:r>
            <a:endParaRPr lang="en-US" dirty="0"/>
          </a:p>
        </p:txBody>
      </p:sp>
    </p:spTree>
    <p:extLst>
      <p:ext uri="{BB962C8B-B14F-4D97-AF65-F5344CB8AC3E}">
        <p14:creationId xmlns:p14="http://schemas.microsoft.com/office/powerpoint/2010/main" val="2575310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DD75C9-227B-0DA9-2D49-C7E36DAC2703}"/>
              </a:ext>
            </a:extLst>
          </p:cNvPr>
          <p:cNvSpPr>
            <a:spLocks noGrp="1"/>
          </p:cNvSpPr>
          <p:nvPr>
            <p:ph idx="1"/>
          </p:nvPr>
        </p:nvSpPr>
        <p:spPr/>
        <p:txBody>
          <a:bodyPr/>
          <a:lstStyle/>
          <a:p>
            <a:pPr marL="0" indent="0" algn="just">
              <a:buNone/>
            </a:pPr>
            <a:r>
              <a:rPr lang="en-US" altLang="zh-CN" dirty="0">
                <a:latin typeface="Gill Sans Light" charset="0"/>
                <a:ea typeface="Gill Sans Light" charset="0"/>
                <a:cs typeface="Gill Sans Light" charset="0"/>
              </a:rPr>
              <a:t>A data warehouse is a </a:t>
            </a:r>
            <a:r>
              <a:rPr lang="en-US" altLang="zh-CN" dirty="0">
                <a:solidFill>
                  <a:srgbClr val="2B4E76"/>
                </a:solidFill>
                <a:latin typeface="Gill Sans" charset="0"/>
                <a:ea typeface="Gill Sans" charset="0"/>
                <a:cs typeface="Gill Sans" charset="0"/>
              </a:rPr>
              <a:t>subject-oriented</a:t>
            </a:r>
            <a:r>
              <a:rPr lang="en-US" altLang="zh-CN" dirty="0">
                <a:latin typeface="Gill Sans Light" charset="0"/>
                <a:ea typeface="Gill Sans Light" charset="0"/>
                <a:cs typeface="Gill Sans Light" charset="0"/>
              </a:rPr>
              <a:t>, </a:t>
            </a:r>
            <a:r>
              <a:rPr lang="en-US" altLang="zh-CN" dirty="0">
                <a:solidFill>
                  <a:srgbClr val="2B4E76"/>
                </a:solidFill>
                <a:latin typeface="Gill Sans" charset="0"/>
                <a:ea typeface="Gill Sans" charset="0"/>
                <a:cs typeface="Gill Sans" charset="0"/>
              </a:rPr>
              <a:t>integrated</a:t>
            </a:r>
            <a:r>
              <a:rPr lang="en-US" altLang="zh-CN" dirty="0">
                <a:latin typeface="Gill Sans Light" charset="0"/>
                <a:ea typeface="Gill Sans Light" charset="0"/>
                <a:cs typeface="Gill Sans Light" charset="0"/>
              </a:rPr>
              <a:t>, </a:t>
            </a:r>
            <a:r>
              <a:rPr lang="en-US" altLang="zh-CN" dirty="0">
                <a:solidFill>
                  <a:srgbClr val="2B4E76"/>
                </a:solidFill>
                <a:latin typeface="Gill Sans" charset="0"/>
                <a:ea typeface="Gill Sans" charset="0"/>
                <a:cs typeface="Gill Sans" charset="0"/>
              </a:rPr>
              <a:t>time-</a:t>
            </a:r>
            <a:r>
              <a:rPr lang="en-US" altLang="zh-CN" dirty="0" err="1">
                <a:solidFill>
                  <a:srgbClr val="2B4E76"/>
                </a:solidFill>
                <a:latin typeface="Gill Sans" charset="0"/>
                <a:ea typeface="Gill Sans" charset="0"/>
                <a:cs typeface="Gill Sans" charset="0"/>
              </a:rPr>
              <a:t>varient</a:t>
            </a:r>
            <a:r>
              <a:rPr lang="en-US" altLang="zh-CN" dirty="0">
                <a:latin typeface="Gill Sans Light" charset="0"/>
                <a:ea typeface="Gill Sans Light" charset="0"/>
                <a:cs typeface="Gill Sans Light" charset="0"/>
              </a:rPr>
              <a:t>, and </a:t>
            </a:r>
            <a:r>
              <a:rPr lang="en-US" altLang="zh-CN" dirty="0">
                <a:solidFill>
                  <a:srgbClr val="2B4E76"/>
                </a:solidFill>
                <a:latin typeface="Gill Sans" charset="0"/>
                <a:ea typeface="Gill Sans" charset="0"/>
                <a:cs typeface="Gill Sans" charset="0"/>
              </a:rPr>
              <a:t>nonvolatile</a:t>
            </a:r>
            <a:r>
              <a:rPr lang="en-US" altLang="zh-CN" dirty="0">
                <a:latin typeface="Gill Sans Light" charset="0"/>
                <a:ea typeface="Gill Sans Light" charset="0"/>
                <a:cs typeface="Gill Sans Light" charset="0"/>
              </a:rPr>
              <a:t> collection of data in support of management’s decision making process.</a:t>
            </a:r>
          </a:p>
          <a:p>
            <a:pPr marL="0" indent="0" algn="r">
              <a:buNone/>
            </a:pPr>
            <a:r>
              <a:rPr lang="en-US" altLang="zh-CN" sz="2000" i="1" dirty="0">
                <a:solidFill>
                  <a:schemeClr val="bg1">
                    <a:lumMod val="50000"/>
                  </a:schemeClr>
                </a:solidFill>
                <a:latin typeface="Gill Sans Light" charset="0"/>
                <a:ea typeface="Gill Sans Light" charset="0"/>
                <a:cs typeface="Gill Sans Light" charset="0"/>
              </a:rPr>
              <a:t>--</a:t>
            </a:r>
            <a:r>
              <a:rPr lang="zh-CN" altLang="en-US" sz="2000" i="1" dirty="0">
                <a:solidFill>
                  <a:schemeClr val="bg1">
                    <a:lumMod val="50000"/>
                  </a:schemeClr>
                </a:solidFill>
                <a:latin typeface="Gill Sans Light" charset="0"/>
                <a:ea typeface="Gill Sans Light" charset="0"/>
                <a:cs typeface="Gill Sans Light" charset="0"/>
              </a:rPr>
              <a:t> </a:t>
            </a:r>
            <a:r>
              <a:rPr lang="en-US" altLang="zh-CN" sz="2000" i="1" dirty="0">
                <a:solidFill>
                  <a:schemeClr val="bg1">
                    <a:lumMod val="50000"/>
                  </a:schemeClr>
                </a:solidFill>
                <a:latin typeface="Gill Sans Light" charset="0"/>
                <a:ea typeface="Gill Sans Light" charset="0"/>
                <a:cs typeface="Gill Sans Light" charset="0"/>
              </a:rPr>
              <a:t>W. H. </a:t>
            </a:r>
            <a:r>
              <a:rPr lang="en-US" altLang="zh-CN" sz="2000" i="1" dirty="0" err="1">
                <a:solidFill>
                  <a:schemeClr val="bg1">
                    <a:lumMod val="50000"/>
                  </a:schemeClr>
                </a:solidFill>
                <a:latin typeface="Gill Sans Light" charset="0"/>
                <a:ea typeface="Gill Sans Light" charset="0"/>
                <a:cs typeface="Gill Sans Light" charset="0"/>
              </a:rPr>
              <a:t>Inmon</a:t>
            </a:r>
            <a:r>
              <a:rPr lang="en-US" altLang="zh-CN" sz="2000" i="1" dirty="0">
                <a:solidFill>
                  <a:schemeClr val="bg1">
                    <a:lumMod val="50000"/>
                  </a:schemeClr>
                </a:solidFill>
                <a:latin typeface="Gill Sans Light" charset="0"/>
                <a:ea typeface="Gill Sans Light" charset="0"/>
                <a:cs typeface="Gill Sans Light" charset="0"/>
              </a:rPr>
              <a:t>, “Building the Data Warehouse”. 1996.</a:t>
            </a:r>
          </a:p>
          <a:p>
            <a:endParaRPr kumimoji="1" lang="zh-CN" altLang="en-US" dirty="0"/>
          </a:p>
          <a:p>
            <a:pPr marL="0" indent="0" algn="just" fontAlgn="auto">
              <a:lnSpc>
                <a:spcPct val="140000"/>
              </a:lnSpc>
              <a:spcAft>
                <a:spcPts val="0"/>
              </a:spcAft>
              <a:buNone/>
            </a:pPr>
            <a:r>
              <a:rPr lang="en-US" altLang="zh-CN" dirty="0">
                <a:latin typeface="Gill Sans Light" charset="0"/>
                <a:ea typeface="Gill Sans Light" charset="0"/>
                <a:cs typeface="Gill Sans Light" charset="0"/>
              </a:rPr>
              <a:t>Loosely Speaking, a data warehouse refers to a data repository that is </a:t>
            </a:r>
            <a:r>
              <a:rPr lang="en-US" altLang="zh-CN" dirty="0">
                <a:solidFill>
                  <a:srgbClr val="2B4E76"/>
                </a:solidFill>
                <a:latin typeface="Gill Sans" charset="0"/>
                <a:ea typeface="Gill Sans" charset="0"/>
                <a:cs typeface="Gill Sans" charset="0"/>
              </a:rPr>
              <a:t>maintained separately</a:t>
            </a:r>
            <a:r>
              <a:rPr lang="en-US" altLang="zh-CN" dirty="0">
                <a:latin typeface="Gill Sans Light" charset="0"/>
                <a:ea typeface="Gill Sans Light" charset="0"/>
                <a:cs typeface="Gill Sans Light" charset="0"/>
              </a:rPr>
              <a:t> from an organization’s operational databases.</a:t>
            </a:r>
          </a:p>
          <a:p>
            <a:pPr marL="0" indent="0" algn="r" fontAlgn="auto">
              <a:lnSpc>
                <a:spcPct val="130000"/>
              </a:lnSpc>
              <a:spcAft>
                <a:spcPts val="0"/>
              </a:spcAft>
              <a:buNone/>
            </a:pPr>
            <a:r>
              <a:rPr lang="en-US" altLang="zh-CN" sz="2400" i="1" dirty="0">
                <a:solidFill>
                  <a:schemeClr val="bg1">
                    <a:lumMod val="50000"/>
                  </a:schemeClr>
                </a:solidFill>
                <a:latin typeface="Gill Sans Light" charset="0"/>
                <a:ea typeface="Gill Sans Light" charset="0"/>
                <a:cs typeface="Gill Sans Light" charset="0"/>
              </a:rPr>
              <a:t>--</a:t>
            </a:r>
            <a:r>
              <a:rPr lang="zh-CN" altLang="en-US" sz="2400" i="1" dirty="0">
                <a:solidFill>
                  <a:schemeClr val="bg1">
                    <a:lumMod val="50000"/>
                  </a:schemeClr>
                </a:solidFill>
                <a:latin typeface="Gill Sans Light" charset="0"/>
                <a:ea typeface="Gill Sans Light" charset="0"/>
                <a:cs typeface="Gill Sans Light" charset="0"/>
              </a:rPr>
              <a:t> </a:t>
            </a:r>
            <a:r>
              <a:rPr lang="en-US" altLang="zh-CN" sz="2400" i="1" dirty="0">
                <a:solidFill>
                  <a:schemeClr val="bg1">
                    <a:lumMod val="50000"/>
                  </a:schemeClr>
                </a:solidFill>
                <a:latin typeface="Gill Sans Light" charset="0"/>
                <a:ea typeface="Gill Sans Light" charset="0"/>
                <a:cs typeface="Gill Sans Light" charset="0"/>
              </a:rPr>
              <a:t>J. Han and M. </a:t>
            </a:r>
            <a:r>
              <a:rPr lang="en-US" altLang="zh-CN" sz="2400" i="1" dirty="0" err="1">
                <a:solidFill>
                  <a:schemeClr val="bg1">
                    <a:lumMod val="50000"/>
                  </a:schemeClr>
                </a:solidFill>
                <a:latin typeface="Gill Sans Light" charset="0"/>
                <a:ea typeface="Gill Sans Light" charset="0"/>
                <a:cs typeface="Gill Sans Light" charset="0"/>
              </a:rPr>
              <a:t>Kamber</a:t>
            </a:r>
            <a:r>
              <a:rPr lang="en-US" altLang="zh-CN" sz="2400" i="1" dirty="0">
                <a:solidFill>
                  <a:schemeClr val="bg1">
                    <a:lumMod val="50000"/>
                  </a:schemeClr>
                </a:solidFill>
                <a:latin typeface="Gill Sans Light" charset="0"/>
                <a:ea typeface="Gill Sans Light" charset="0"/>
                <a:cs typeface="Gill Sans Light" charset="0"/>
              </a:rPr>
              <a:t>, “Data Mining: Concepts and Techniques”, 3rd ed., 2011.</a:t>
            </a:r>
          </a:p>
          <a:p>
            <a:endParaRPr lang="en-US" dirty="0"/>
          </a:p>
        </p:txBody>
      </p:sp>
      <p:sp>
        <p:nvSpPr>
          <p:cNvPr id="3" name="Title 2">
            <a:extLst>
              <a:ext uri="{FF2B5EF4-FFF2-40B4-BE49-F238E27FC236}">
                <a16:creationId xmlns:a16="http://schemas.microsoft.com/office/drawing/2014/main" id="{8957C2D7-0514-AC3D-9486-57E87A5F0B3D}"/>
              </a:ext>
            </a:extLst>
          </p:cNvPr>
          <p:cNvSpPr>
            <a:spLocks noGrp="1"/>
          </p:cNvSpPr>
          <p:nvPr>
            <p:ph type="title"/>
          </p:nvPr>
        </p:nvSpPr>
        <p:spPr/>
        <p:txBody>
          <a:bodyPr/>
          <a:lstStyle/>
          <a:p>
            <a:r>
              <a:rPr lang="en-US" dirty="0"/>
              <a:t>Data Warehouse</a:t>
            </a:r>
          </a:p>
        </p:txBody>
      </p:sp>
    </p:spTree>
    <p:extLst>
      <p:ext uri="{BB962C8B-B14F-4D97-AF65-F5344CB8AC3E}">
        <p14:creationId xmlns:p14="http://schemas.microsoft.com/office/powerpoint/2010/main" val="1640704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848EAF4-0597-F18D-7ED0-FBB077D1D6F9}"/>
              </a:ext>
            </a:extLst>
          </p:cNvPr>
          <p:cNvSpPr>
            <a:spLocks noGrp="1"/>
          </p:cNvSpPr>
          <p:nvPr>
            <p:ph type="title"/>
          </p:nvPr>
        </p:nvSpPr>
        <p:spPr/>
        <p:txBody>
          <a:bodyPr>
            <a:normAutofit fontScale="90000"/>
          </a:bodyPr>
          <a:lstStyle/>
          <a:p>
            <a:r>
              <a:rPr kumimoji="1" lang="en-US" altLang="zh-CN" dirty="0"/>
              <a:t>Differences between Databases and Data Warehouses</a:t>
            </a:r>
            <a:endParaRPr kumimoji="1" lang="zh-CN" altLang="en-US" dirty="0"/>
          </a:p>
        </p:txBody>
      </p:sp>
      <p:graphicFrame>
        <p:nvGraphicFramePr>
          <p:cNvPr id="5" name="表格 5">
            <a:extLst>
              <a:ext uri="{FF2B5EF4-FFF2-40B4-BE49-F238E27FC236}">
                <a16:creationId xmlns:a16="http://schemas.microsoft.com/office/drawing/2014/main" id="{31FBBA3B-7413-1547-8484-2AC6F6A4E524}"/>
              </a:ext>
            </a:extLst>
          </p:cNvPr>
          <p:cNvGraphicFramePr>
            <a:graphicFrameLocks noGrp="1"/>
          </p:cNvGraphicFramePr>
          <p:nvPr>
            <p:extLst>
              <p:ext uri="{D42A27DB-BD31-4B8C-83A1-F6EECF244321}">
                <p14:modId xmlns:p14="http://schemas.microsoft.com/office/powerpoint/2010/main" val="2479271302"/>
              </p:ext>
            </p:extLst>
          </p:nvPr>
        </p:nvGraphicFramePr>
        <p:xfrm>
          <a:off x="508855" y="2286000"/>
          <a:ext cx="13612689" cy="4572000"/>
        </p:xfrm>
        <a:graphic>
          <a:graphicData uri="http://schemas.openxmlformats.org/drawingml/2006/table">
            <a:tbl>
              <a:tblPr firstRow="1" bandRow="1">
                <a:tableStyleId>{2D5ABB26-0587-4C30-8999-92F81FD0307C}</a:tableStyleId>
              </a:tblPr>
              <a:tblGrid>
                <a:gridCol w="2386745">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gridCol w="5587144">
                  <a:extLst>
                    <a:ext uri="{9D8B030D-6E8A-4147-A177-3AD203B41FA5}">
                      <a16:colId xmlns:a16="http://schemas.microsoft.com/office/drawing/2014/main" val="20002"/>
                    </a:ext>
                  </a:extLst>
                </a:gridCol>
              </a:tblGrid>
              <a:tr h="370840">
                <a:tc>
                  <a:txBody>
                    <a:bodyPr/>
                    <a:lstStyle/>
                    <a:p>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altLang="zh-CN" sz="2000" b="1" i="0" dirty="0">
                          <a:latin typeface="Lato" panose="020F0502020204030203" pitchFamily="34" charset="77"/>
                        </a:rPr>
                        <a:t>DB</a:t>
                      </a:r>
                      <a:endParaRPr lang="zh-CN" altLang="en-US" sz="2000" b="1" i="0"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alpha val="50196"/>
                      </a:schemeClr>
                    </a:solidFill>
                  </a:tcPr>
                </a:tc>
                <a:tc>
                  <a:txBody>
                    <a:bodyPr/>
                    <a:lstStyle/>
                    <a:p>
                      <a:r>
                        <a:rPr lang="en-US" altLang="zh-CN" sz="2000" b="1" i="0" dirty="0">
                          <a:latin typeface="Lato" panose="020F0502020204030203" pitchFamily="34" charset="77"/>
                        </a:rPr>
                        <a:t>DW</a:t>
                      </a:r>
                      <a:endParaRPr lang="zh-CN" altLang="en-US" sz="2000" b="1" i="0"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50196"/>
                      </a:schemeClr>
                    </a:solidFill>
                  </a:tcPr>
                </a:tc>
                <a:extLst>
                  <a:ext uri="{0D108BD9-81ED-4DB2-BD59-A6C34878D82A}">
                    <a16:rowId xmlns:a16="http://schemas.microsoft.com/office/drawing/2014/main" val="10000"/>
                  </a:ext>
                </a:extLst>
              </a:tr>
              <a:tr h="370840">
                <a:tc>
                  <a:txBody>
                    <a:bodyPr/>
                    <a:lstStyle/>
                    <a:p>
                      <a:r>
                        <a:rPr lang="en-US" altLang="zh-CN" sz="2000" b="0" i="1" dirty="0">
                          <a:latin typeface="Lato" panose="020F0502020204030203" pitchFamily="34" charset="77"/>
                        </a:rPr>
                        <a:t>Characteristics</a:t>
                      </a:r>
                      <a:endParaRPr lang="zh-CN" altLang="en-US" sz="2000" b="0"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2000" dirty="0">
                          <a:latin typeface="Times New Roman" pitchFamily="18" charset="0"/>
                          <a:cs typeface="Times New Roman" pitchFamily="18" charset="0"/>
                        </a:rPr>
                        <a:t>operational</a:t>
                      </a:r>
                      <a:r>
                        <a:rPr lang="en-US" altLang="zh-CN" sz="2000" baseline="0" dirty="0">
                          <a:latin typeface="Times New Roman" pitchFamily="18" charset="0"/>
                          <a:cs typeface="Times New Roman" pitchFamily="18" charset="0"/>
                        </a:rPr>
                        <a:t> processing</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latin typeface="Times New Roman" pitchFamily="18" charset="0"/>
                          <a:cs typeface="Times New Roman" pitchFamily="18" charset="0"/>
                        </a:rPr>
                        <a:t>Informational processing </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altLang="zh-CN" sz="2000" b="0" i="1" dirty="0">
                          <a:latin typeface="Lato" panose="020F0502020204030203" pitchFamily="34" charset="77"/>
                        </a:rPr>
                        <a:t>Orientation</a:t>
                      </a:r>
                      <a:endParaRPr lang="zh-CN" altLang="en-US" sz="2000" b="0"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2000" dirty="0">
                          <a:latin typeface="Times New Roman" pitchFamily="18" charset="0"/>
                          <a:cs typeface="Times New Roman" pitchFamily="18" charset="0"/>
                        </a:rPr>
                        <a:t>transaction</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latin typeface="Times New Roman" pitchFamily="18" charset="0"/>
                          <a:cs typeface="Times New Roman" pitchFamily="18" charset="0"/>
                        </a:rPr>
                        <a:t>analysis</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0080">
                <a:tc>
                  <a:txBody>
                    <a:bodyPr/>
                    <a:lstStyle/>
                    <a:p>
                      <a:r>
                        <a:rPr lang="en-US" altLang="zh-CN" sz="2000" b="0" i="1" dirty="0">
                          <a:latin typeface="Lato" panose="020F0502020204030203" pitchFamily="34" charset="77"/>
                        </a:rPr>
                        <a:t>User</a:t>
                      </a:r>
                      <a:endParaRPr lang="zh-CN" altLang="en-US" sz="2000" b="0"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2000" dirty="0">
                          <a:latin typeface="Times New Roman" pitchFamily="18" charset="0"/>
                          <a:cs typeface="Times New Roman" pitchFamily="18" charset="0"/>
                        </a:rPr>
                        <a:t>terminal</a:t>
                      </a:r>
                      <a:r>
                        <a:rPr lang="en-US" altLang="zh-CN" sz="2000" baseline="0" dirty="0">
                          <a:latin typeface="Times New Roman" pitchFamily="18" charset="0"/>
                          <a:cs typeface="Times New Roman" pitchFamily="18" charset="0"/>
                        </a:rPr>
                        <a:t> users: clerk, database administrator(DBA)</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latin typeface="Times New Roman" pitchFamily="18" charset="0"/>
                          <a:cs typeface="Times New Roman" pitchFamily="18" charset="0"/>
                        </a:rPr>
                        <a:t>knowledge</a:t>
                      </a:r>
                      <a:r>
                        <a:rPr lang="en-US" altLang="zh-CN" sz="2000" baseline="0" dirty="0">
                          <a:latin typeface="Times New Roman" pitchFamily="18" charset="0"/>
                          <a:cs typeface="Times New Roman" pitchFamily="18" charset="0"/>
                        </a:rPr>
                        <a:t> workers: manager, analyst, executive</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14400">
                <a:tc>
                  <a:txBody>
                    <a:bodyPr/>
                    <a:lstStyle/>
                    <a:p>
                      <a:r>
                        <a:rPr lang="en-US" altLang="zh-CN" sz="2000" b="0" i="1" dirty="0">
                          <a:latin typeface="Lato" panose="020F0502020204030203" pitchFamily="34" charset="77"/>
                        </a:rPr>
                        <a:t>Function</a:t>
                      </a:r>
                      <a:endParaRPr lang="zh-CN" altLang="en-US" sz="2000" b="0"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2000" dirty="0">
                          <a:latin typeface="Times New Roman" pitchFamily="18" charset="0"/>
                          <a:cs typeface="Times New Roman" pitchFamily="18" charset="0"/>
                        </a:rPr>
                        <a:t>everyday operations</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latin typeface="Times New Roman" pitchFamily="18" charset="0"/>
                          <a:cs typeface="Times New Roman" pitchFamily="18" charset="0"/>
                        </a:rPr>
                        <a:t>long-term informational requirements</a:t>
                      </a:r>
                      <a:r>
                        <a:rPr lang="en-US" altLang="zh-CN" sz="2000" baseline="0" dirty="0">
                          <a:latin typeface="Times New Roman" pitchFamily="18" charset="0"/>
                          <a:cs typeface="Times New Roman" pitchFamily="18" charset="0"/>
                        </a:rPr>
                        <a:t> decision support</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40080">
                <a:tc>
                  <a:txBody>
                    <a:bodyPr/>
                    <a:lstStyle/>
                    <a:p>
                      <a:r>
                        <a:rPr lang="en-US" altLang="zh-CN" sz="2000" b="0" i="1" dirty="0">
                          <a:latin typeface="Lato" panose="020F0502020204030203" pitchFamily="34" charset="77"/>
                        </a:rPr>
                        <a:t>Data</a:t>
                      </a:r>
                      <a:endParaRPr lang="zh-CN" altLang="en-US" sz="2000" b="0"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2000" dirty="0">
                          <a:latin typeface="Times New Roman" pitchFamily="18" charset="0"/>
                          <a:cs typeface="Times New Roman" pitchFamily="18" charset="0"/>
                        </a:rPr>
                        <a:t>current, up-to-date</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latin typeface="Times New Roman" pitchFamily="18" charset="0"/>
                          <a:cs typeface="Times New Roman" pitchFamily="18" charset="0"/>
                        </a:rPr>
                        <a:t>historic, accuracy maintained over time</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r>
                        <a:rPr lang="en-US" altLang="zh-CN" sz="2000" b="0" i="1" dirty="0">
                          <a:latin typeface="Lato" panose="020F0502020204030203" pitchFamily="34" charset="77"/>
                        </a:rPr>
                        <a:t>Access</a:t>
                      </a:r>
                      <a:endParaRPr lang="zh-CN" altLang="en-US" sz="2000" b="0"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2000" dirty="0">
                          <a:latin typeface="Times New Roman" pitchFamily="18" charset="0"/>
                          <a:cs typeface="Times New Roman" pitchFamily="18" charset="0"/>
                        </a:rPr>
                        <a:t>read/write</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latin typeface="Times New Roman" pitchFamily="18" charset="0"/>
                          <a:cs typeface="Times New Roman" pitchFamily="18" charset="0"/>
                        </a:rPr>
                        <a:t>mostly read</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r>
                        <a:rPr lang="en-US" altLang="zh-CN" sz="2000" b="0" i="1" dirty="0">
                          <a:latin typeface="Lato" panose="020F0502020204030203" pitchFamily="34" charset="77"/>
                        </a:rPr>
                        <a:t>Focus</a:t>
                      </a:r>
                      <a:endParaRPr lang="zh-CN" altLang="en-US" sz="2000" b="0"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2000" dirty="0">
                          <a:latin typeface="Times New Roman" pitchFamily="18" charset="0"/>
                          <a:cs typeface="Times New Roman" pitchFamily="18" charset="0"/>
                        </a:rPr>
                        <a:t>data in</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latin typeface="Times New Roman" pitchFamily="18" charset="0"/>
                          <a:cs typeface="Times New Roman" pitchFamily="18" charset="0"/>
                        </a:rPr>
                        <a:t>information/knowledge out</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r>
                        <a:rPr lang="en-US" altLang="zh-CN" sz="2000" b="0" i="1" dirty="0">
                          <a:latin typeface="Lato" panose="020F0502020204030203" pitchFamily="34" charset="77"/>
                        </a:rPr>
                        <a:t>Size</a:t>
                      </a:r>
                      <a:endParaRPr lang="zh-CN" altLang="en-US" sz="2000" b="0"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altLang="zh-CN" sz="2000" dirty="0">
                          <a:latin typeface="Times New Roman" pitchFamily="18" charset="0"/>
                          <a:cs typeface="Times New Roman" pitchFamily="18" charset="0"/>
                        </a:rPr>
                        <a:t>GB to high-order</a:t>
                      </a:r>
                      <a:r>
                        <a:rPr lang="en-US" altLang="zh-CN" sz="2000" baseline="0" dirty="0">
                          <a:latin typeface="Times New Roman" pitchFamily="18" charset="0"/>
                          <a:cs typeface="Times New Roman" pitchFamily="18" charset="0"/>
                        </a:rPr>
                        <a:t> GB</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dirty="0">
                          <a:latin typeface="Times New Roman" pitchFamily="18" charset="0"/>
                          <a:cs typeface="Times New Roman" pitchFamily="18" charset="0"/>
                        </a:rPr>
                        <a:t>&gt;=TB</a:t>
                      </a:r>
                      <a:endParaRPr lang="zh-CN" altLang="en-US"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67596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B02DB7-0C27-81BF-1D3E-7B42CBA3F6EA}"/>
              </a:ext>
            </a:extLst>
          </p:cNvPr>
          <p:cNvSpPr>
            <a:spLocks noGrp="1"/>
          </p:cNvSpPr>
          <p:nvPr>
            <p:ph idx="1"/>
          </p:nvPr>
        </p:nvSpPr>
        <p:spPr/>
        <p:txBody>
          <a:bodyPr/>
          <a:lstStyle/>
          <a:p>
            <a:r>
              <a:rPr lang="en-US" dirty="0"/>
              <a:t>Exploratory Data Analysis</a:t>
            </a:r>
          </a:p>
          <a:p>
            <a:r>
              <a:rPr lang="en-US" dirty="0"/>
              <a:t>Data Mining</a:t>
            </a:r>
          </a:p>
          <a:p>
            <a:endParaRPr lang="en-US" dirty="0"/>
          </a:p>
        </p:txBody>
      </p:sp>
      <p:sp>
        <p:nvSpPr>
          <p:cNvPr id="3" name="Title 2">
            <a:extLst>
              <a:ext uri="{FF2B5EF4-FFF2-40B4-BE49-F238E27FC236}">
                <a16:creationId xmlns:a16="http://schemas.microsoft.com/office/drawing/2014/main" id="{85FFC3EB-9B78-646B-5F59-2B1A1917D353}"/>
              </a:ext>
            </a:extLst>
          </p:cNvPr>
          <p:cNvSpPr>
            <a:spLocks noGrp="1"/>
          </p:cNvSpPr>
          <p:nvPr>
            <p:ph type="title"/>
          </p:nvPr>
        </p:nvSpPr>
        <p:spPr/>
        <p:txBody>
          <a:bodyPr/>
          <a:lstStyle/>
          <a:p>
            <a:r>
              <a:rPr lang="en-US" dirty="0"/>
              <a:t>Data Analysis</a:t>
            </a:r>
          </a:p>
        </p:txBody>
      </p:sp>
    </p:spTree>
    <p:extLst>
      <p:ext uri="{BB962C8B-B14F-4D97-AF65-F5344CB8AC3E}">
        <p14:creationId xmlns:p14="http://schemas.microsoft.com/office/powerpoint/2010/main" val="133025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18739-0E41-1107-EAD8-E136F2394F85}"/>
              </a:ext>
            </a:extLst>
          </p:cNvPr>
          <p:cNvSpPr>
            <a:spLocks noGrp="1"/>
          </p:cNvSpPr>
          <p:nvPr>
            <p:ph idx="1"/>
          </p:nvPr>
        </p:nvSpPr>
        <p:spPr/>
        <p:txBody>
          <a:bodyPr/>
          <a:lstStyle/>
          <a:p>
            <a:r>
              <a:rPr lang="en-US" sz="3200" dirty="0"/>
              <a:t>Multivalued data types</a:t>
            </a:r>
          </a:p>
          <a:p>
            <a:pPr lvl="1"/>
            <a:r>
              <a:rPr lang="en-US" sz="2800" dirty="0"/>
              <a:t>Sets, multisets</a:t>
            </a:r>
          </a:p>
          <a:p>
            <a:pPr lvl="2"/>
            <a:r>
              <a:rPr lang="en-US" dirty="0"/>
              <a:t>E.g.,: set of interests</a:t>
            </a:r>
            <a:r>
              <a:rPr lang="en-US" altLang="zh-CN" dirty="0"/>
              <a:t>:</a:t>
            </a:r>
            <a:r>
              <a:rPr lang="en-US" dirty="0"/>
              <a:t> </a:t>
            </a:r>
            <a:r>
              <a:rPr lang="en-US" dirty="0">
                <a:latin typeface="Consolas" panose="020B0609020204030204" pitchFamily="49" charset="0"/>
                <a:cs typeface="Consolas" panose="020B0609020204030204" pitchFamily="49" charset="0"/>
              </a:rPr>
              <a:t>{‘basketball, ‘cooking’, ‘anime’, ‘jazz’}</a:t>
            </a:r>
          </a:p>
          <a:p>
            <a:pPr lvl="1"/>
            <a:r>
              <a:rPr lang="en-US" sz="2800" dirty="0"/>
              <a:t>Key-value map (or just map for short)</a:t>
            </a:r>
          </a:p>
          <a:p>
            <a:pPr lvl="2"/>
            <a:r>
              <a:rPr lang="en-US" dirty="0"/>
              <a:t>Store a set of key-value pairs</a:t>
            </a:r>
          </a:p>
          <a:p>
            <a:pPr lvl="2"/>
            <a:r>
              <a:rPr lang="en-US" dirty="0"/>
              <a:t>E.g.,</a:t>
            </a:r>
          </a:p>
          <a:p>
            <a:pPr lvl="3"/>
            <a:r>
              <a:rPr lang="en-US" dirty="0">
                <a:latin typeface="Consolas" panose="020B0609020204030204" pitchFamily="49" charset="0"/>
                <a:cs typeface="Consolas" panose="020B0609020204030204" pitchFamily="49" charset="0"/>
              </a:rPr>
              <a:t>{(brand, Apple), (ID, MacBook Air), (size, 13), (color, silver)}</a:t>
            </a:r>
          </a:p>
          <a:p>
            <a:pPr lvl="2"/>
            <a:r>
              <a:rPr lang="en-US" dirty="0"/>
              <a:t>Operations on maps</a:t>
            </a:r>
          </a:p>
          <a:p>
            <a:pPr lvl="3"/>
            <a:r>
              <a:rPr lang="en-US" dirty="0">
                <a:latin typeface="Consolas" panose="020B0609020204030204" pitchFamily="49" charset="0"/>
                <a:cs typeface="Consolas" panose="020B0609020204030204" pitchFamily="49" charset="0"/>
              </a:rPr>
              <a:t>put(key, value)</a:t>
            </a:r>
          </a:p>
          <a:p>
            <a:pPr lvl="3"/>
            <a:r>
              <a:rPr lang="en-US" dirty="0">
                <a:latin typeface="Consolas" panose="020B0609020204030204" pitchFamily="49" charset="0"/>
                <a:cs typeface="Consolas" panose="020B0609020204030204" pitchFamily="49" charset="0"/>
              </a:rPr>
              <a:t>get(key)</a:t>
            </a:r>
          </a:p>
          <a:p>
            <a:pPr lvl="3"/>
            <a:r>
              <a:rPr lang="en-US" dirty="0">
                <a:latin typeface="Consolas" panose="020B0609020204030204" pitchFamily="49" charset="0"/>
                <a:cs typeface="Consolas" panose="020B0609020204030204" pitchFamily="49" charset="0"/>
              </a:rPr>
              <a:t>delete(key)</a:t>
            </a:r>
          </a:p>
        </p:txBody>
      </p:sp>
      <p:sp>
        <p:nvSpPr>
          <p:cNvPr id="3" name="Title 2">
            <a:extLst>
              <a:ext uri="{FF2B5EF4-FFF2-40B4-BE49-F238E27FC236}">
                <a16:creationId xmlns:a16="http://schemas.microsoft.com/office/drawing/2014/main" id="{DE8BC685-F116-1725-19BD-89D9EC89C8C3}"/>
              </a:ext>
            </a:extLst>
          </p:cNvPr>
          <p:cNvSpPr>
            <a:spLocks noGrp="1"/>
          </p:cNvSpPr>
          <p:nvPr>
            <p:ph type="title"/>
          </p:nvPr>
        </p:nvSpPr>
        <p:spPr/>
        <p:txBody>
          <a:bodyPr/>
          <a:lstStyle/>
          <a:p>
            <a:r>
              <a:rPr lang="en-US" dirty="0"/>
              <a:t>Features of Semi-Structured Data Models</a:t>
            </a:r>
          </a:p>
        </p:txBody>
      </p:sp>
    </p:spTree>
    <p:extLst>
      <p:ext uri="{BB962C8B-B14F-4D97-AF65-F5344CB8AC3E}">
        <p14:creationId xmlns:p14="http://schemas.microsoft.com/office/powerpoint/2010/main" val="1503211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E0A472-E11C-CC86-FC74-7317CB9BC4A0}"/>
              </a:ext>
            </a:extLst>
          </p:cNvPr>
          <p:cNvSpPr>
            <a:spLocks noGrp="1"/>
          </p:cNvSpPr>
          <p:nvPr>
            <p:ph idx="1"/>
          </p:nvPr>
        </p:nvSpPr>
        <p:spPr/>
        <p:txBody>
          <a:bodyPr/>
          <a:lstStyle/>
          <a:p>
            <a:r>
              <a:rPr lang="en-US" dirty="0"/>
              <a:t>(Probably) Foundation of modern data analysis</a:t>
            </a:r>
          </a:p>
          <a:p>
            <a:r>
              <a:rPr lang="en-US" dirty="0"/>
              <a:t>(Also) Foundation of machine learning, data mining, etc.</a:t>
            </a:r>
          </a:p>
          <a:p>
            <a:endParaRPr lang="en-US" dirty="0"/>
          </a:p>
          <a:p>
            <a:endParaRPr lang="en-US" dirty="0"/>
          </a:p>
        </p:txBody>
      </p:sp>
      <p:sp>
        <p:nvSpPr>
          <p:cNvPr id="3" name="Title 2">
            <a:extLst>
              <a:ext uri="{FF2B5EF4-FFF2-40B4-BE49-F238E27FC236}">
                <a16:creationId xmlns:a16="http://schemas.microsoft.com/office/drawing/2014/main" id="{4FEBB654-FAC6-59E7-265E-D73C2D6A55C6}"/>
              </a:ext>
            </a:extLst>
          </p:cNvPr>
          <p:cNvSpPr>
            <a:spLocks noGrp="1"/>
          </p:cNvSpPr>
          <p:nvPr>
            <p:ph type="title"/>
          </p:nvPr>
        </p:nvSpPr>
        <p:spPr/>
        <p:txBody>
          <a:bodyPr/>
          <a:lstStyle/>
          <a:p>
            <a:r>
              <a:rPr lang="en-US" dirty="0"/>
              <a:t>Something Basic: Statistics</a:t>
            </a:r>
          </a:p>
        </p:txBody>
      </p:sp>
      <p:pic>
        <p:nvPicPr>
          <p:cNvPr id="4" name="Picture 2" descr="Z:\信息可视化课程建设\Class3\materials\The_Normal_Distribution.svg.png">
            <a:extLst>
              <a:ext uri="{FF2B5EF4-FFF2-40B4-BE49-F238E27FC236}">
                <a16:creationId xmlns:a16="http://schemas.microsoft.com/office/drawing/2014/main" id="{157CD23D-7EB1-9872-8263-F08A63312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2667000"/>
            <a:ext cx="7239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69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8C5C49-15FB-B597-7B01-BBBADF1800D8}"/>
              </a:ext>
            </a:extLst>
          </p:cNvPr>
          <p:cNvSpPr>
            <a:spLocks noGrp="1"/>
          </p:cNvSpPr>
          <p:nvPr>
            <p:ph idx="1"/>
          </p:nvPr>
        </p:nvSpPr>
        <p:spPr/>
        <p:txBody>
          <a:bodyPr/>
          <a:lstStyle/>
          <a:p>
            <a:r>
              <a:rPr lang="en-US" dirty="0"/>
              <a:t>Based on </a:t>
            </a:r>
            <a:r>
              <a:rPr lang="en-US" dirty="0">
                <a:solidFill>
                  <a:srgbClr val="A2424F"/>
                </a:solidFill>
              </a:rPr>
              <a:t>statistics</a:t>
            </a:r>
          </a:p>
          <a:p>
            <a:pPr lvl="1"/>
            <a:r>
              <a:rPr lang="en-US" dirty="0"/>
              <a:t>Data visualization-driven method</a:t>
            </a:r>
          </a:p>
          <a:p>
            <a:pPr lvl="1"/>
            <a:r>
              <a:rPr lang="en-US" dirty="0"/>
              <a:t>Summary of main characteristics in easy-to-understand form</a:t>
            </a:r>
          </a:p>
          <a:p>
            <a:endParaRPr lang="en-US" dirty="0"/>
          </a:p>
          <a:p>
            <a:r>
              <a:rPr lang="en-US" dirty="0"/>
              <a:t>Types of </a:t>
            </a:r>
            <a:r>
              <a:rPr lang="en-US" dirty="0">
                <a:solidFill>
                  <a:srgbClr val="A2424F"/>
                </a:solidFill>
              </a:rPr>
              <a:t>data visualization </a:t>
            </a:r>
            <a:r>
              <a:rPr lang="en-US" dirty="0"/>
              <a:t>methods in EDA:</a:t>
            </a:r>
          </a:p>
          <a:p>
            <a:pPr lvl="1"/>
            <a:r>
              <a:rPr lang="en-US" dirty="0"/>
              <a:t>Plotting of raw data</a:t>
            </a:r>
          </a:p>
          <a:p>
            <a:pPr lvl="1"/>
            <a:r>
              <a:rPr lang="en-US" dirty="0"/>
              <a:t>Plotting of statistical values</a:t>
            </a:r>
          </a:p>
          <a:p>
            <a:pPr lvl="1"/>
            <a:r>
              <a:rPr lang="en-US" dirty="0"/>
              <a:t>Multiple coordinated views (Dashboard)</a:t>
            </a:r>
          </a:p>
          <a:p>
            <a:endParaRPr lang="en-US" dirty="0"/>
          </a:p>
        </p:txBody>
      </p:sp>
      <p:sp>
        <p:nvSpPr>
          <p:cNvPr id="3" name="Title 2">
            <a:extLst>
              <a:ext uri="{FF2B5EF4-FFF2-40B4-BE49-F238E27FC236}">
                <a16:creationId xmlns:a16="http://schemas.microsoft.com/office/drawing/2014/main" id="{FA3112D6-9B5C-8E76-F8FC-EF66360B2FEF}"/>
              </a:ext>
            </a:extLst>
          </p:cNvPr>
          <p:cNvSpPr>
            <a:spLocks noGrp="1"/>
          </p:cNvSpPr>
          <p:nvPr>
            <p:ph type="title"/>
          </p:nvPr>
        </p:nvSpPr>
        <p:spPr/>
        <p:txBody>
          <a:bodyPr/>
          <a:lstStyle/>
          <a:p>
            <a:r>
              <a:rPr kumimoji="1" lang="en-US" altLang="zh-CN" dirty="0"/>
              <a:t>Exploratory Data Analysis (EDA)</a:t>
            </a:r>
            <a:endParaRPr lang="en-US" dirty="0"/>
          </a:p>
        </p:txBody>
      </p:sp>
      <p:pic>
        <p:nvPicPr>
          <p:cNvPr id="5" name="Picture 2" descr="https://i0.wp.com/flowingdata.com/wp-content/uploads/2018/09/Decline-of-Heather.png?fit=750%2C479&amp;ssl=1">
            <a:extLst>
              <a:ext uri="{FF2B5EF4-FFF2-40B4-BE49-F238E27FC236}">
                <a16:creationId xmlns:a16="http://schemas.microsoft.com/office/drawing/2014/main" id="{C45D2D34-3720-EBF6-EE52-A0B14BC66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7225" y="3247094"/>
            <a:ext cx="3278832" cy="209408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内容占位符 6">
            <a:extLst>
              <a:ext uri="{FF2B5EF4-FFF2-40B4-BE49-F238E27FC236}">
                <a16:creationId xmlns:a16="http://schemas.microsoft.com/office/drawing/2014/main" id="{54F9E8C6-A763-E2FE-7CE2-6F21804053E8}"/>
              </a:ext>
            </a:extLst>
          </p:cNvPr>
          <p:cNvPicPr>
            <a:picLocks noChangeAspect="1"/>
          </p:cNvPicPr>
          <p:nvPr/>
        </p:nvPicPr>
        <p:blipFill rotWithShape="1">
          <a:blip r:embed="rId3">
            <a:extLst>
              <a:ext uri="{28A0092B-C50C-407E-A947-70E740481C1C}">
                <a14:useLocalDpi xmlns:a14="http://schemas.microsoft.com/office/drawing/2010/main" val="0"/>
              </a:ext>
            </a:extLst>
          </a:blip>
          <a:srcRect b="4539"/>
          <a:stretch/>
        </p:blipFill>
        <p:spPr bwMode="auto">
          <a:xfrm>
            <a:off x="10896600" y="1752600"/>
            <a:ext cx="2415690" cy="158307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内容占位符 7">
            <a:extLst>
              <a:ext uri="{FF2B5EF4-FFF2-40B4-BE49-F238E27FC236}">
                <a16:creationId xmlns:a16="http://schemas.microsoft.com/office/drawing/2014/main" id="{021C06A8-C956-E40C-3604-1F52202D8267}"/>
              </a:ext>
            </a:extLst>
          </p:cNvPr>
          <p:cNvPicPr>
            <a:picLocks noChangeAspect="1"/>
          </p:cNvPicPr>
          <p:nvPr/>
        </p:nvPicPr>
        <p:blipFill>
          <a:blip r:embed="rId4"/>
          <a:stretch>
            <a:fillRect/>
          </a:stretch>
        </p:blipFill>
        <p:spPr bwMode="auto">
          <a:xfrm>
            <a:off x="10677366" y="5518709"/>
            <a:ext cx="3758691" cy="24955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内容占位符 4">
            <a:extLst>
              <a:ext uri="{FF2B5EF4-FFF2-40B4-BE49-F238E27FC236}">
                <a16:creationId xmlns:a16="http://schemas.microsoft.com/office/drawing/2014/main" id="{3DA2CBEF-13B5-6AD8-E607-196EBDFB81E1}"/>
              </a:ext>
            </a:extLst>
          </p:cNvPr>
          <p:cNvPicPr>
            <a:picLocks noChangeAspect="1"/>
          </p:cNvPicPr>
          <p:nvPr/>
        </p:nvPicPr>
        <p:blipFill>
          <a:blip r:embed="rId5"/>
          <a:stretch>
            <a:fillRect/>
          </a:stretch>
        </p:blipFill>
        <p:spPr bwMode="auto">
          <a:xfrm>
            <a:off x="7594888" y="6145623"/>
            <a:ext cx="2467759" cy="174245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Z:\信息可视化课程建设\Class3\materials\movie_guiji.png">
            <a:extLst>
              <a:ext uri="{FF2B5EF4-FFF2-40B4-BE49-F238E27FC236}">
                <a16:creationId xmlns:a16="http://schemas.microsoft.com/office/drawing/2014/main" id="{5D45D032-D79E-AC82-F16A-C1A9FCF8A8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3765" y="4024215"/>
            <a:ext cx="2108491" cy="209408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4436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E51FCD-9E5A-8412-D3E4-6D9243F2CA2C}"/>
              </a:ext>
            </a:extLst>
          </p:cNvPr>
          <p:cNvSpPr>
            <a:spLocks noGrp="1"/>
          </p:cNvSpPr>
          <p:nvPr>
            <p:ph type="title"/>
          </p:nvPr>
        </p:nvSpPr>
        <p:spPr/>
        <p:txBody>
          <a:bodyPr/>
          <a:lstStyle/>
          <a:p>
            <a:r>
              <a:rPr kumimoji="1" lang="en-US" altLang="zh-CN" dirty="0"/>
              <a:t>Exploratory Data Analysis (EDA)</a:t>
            </a:r>
            <a:endParaRPr lang="en-US" dirty="0"/>
          </a:p>
        </p:txBody>
      </p:sp>
      <p:sp>
        <p:nvSpPr>
          <p:cNvPr id="4" name="TextBox 3">
            <a:extLst>
              <a:ext uri="{FF2B5EF4-FFF2-40B4-BE49-F238E27FC236}">
                <a16:creationId xmlns:a16="http://schemas.microsoft.com/office/drawing/2014/main" id="{186D4169-EF5A-713D-F89C-0A9194230621}"/>
              </a:ext>
            </a:extLst>
          </p:cNvPr>
          <p:cNvSpPr txBox="1"/>
          <p:nvPr/>
        </p:nvSpPr>
        <p:spPr>
          <a:xfrm>
            <a:off x="1305339" y="1981200"/>
            <a:ext cx="12019722" cy="4770537"/>
          </a:xfrm>
          <a:prstGeom prst="rect">
            <a:avLst/>
          </a:prstGeom>
          <a:noFill/>
        </p:spPr>
        <p:txBody>
          <a:bodyPr wrap="square" rtlCol="0">
            <a:spAutoFit/>
          </a:bodyPr>
          <a:lstStyle/>
          <a:p>
            <a:pPr algn="just"/>
            <a:r>
              <a:rPr lang="en-US" altLang="zh-CN" sz="2400" dirty="0">
                <a:latin typeface="Gill Sans Light" charset="0"/>
                <a:ea typeface="Gill Sans Light" charset="0"/>
                <a:cs typeface="Gill Sans Light" charset="0"/>
              </a:rPr>
              <a:t>“Some of my friends felt that I should be very explicit in warning you  of how much time and money can be wasted on computing, how much clarity and insight can be lost in great stacks of computer output. In fact, I ask you to remember only two points:</a:t>
            </a:r>
          </a:p>
          <a:p>
            <a:pPr algn="just"/>
            <a:endParaRPr lang="en-US" altLang="zh-CN" sz="2400" dirty="0">
              <a:latin typeface="Gill Sans Light" charset="0"/>
              <a:ea typeface="Gill Sans Light" charset="0"/>
              <a:cs typeface="Gill Sans Light" charset="0"/>
            </a:endParaRPr>
          </a:p>
          <a:p>
            <a:pPr marL="342900" indent="-342900" algn="just">
              <a:buAutoNum type="arabicPeriod"/>
            </a:pPr>
            <a:r>
              <a:rPr lang="en-US" altLang="zh-CN" sz="2400" dirty="0">
                <a:solidFill>
                  <a:srgbClr val="2B4E76"/>
                </a:solidFill>
                <a:latin typeface="Gill Sans Light" charset="0"/>
                <a:ea typeface="Gill Sans Light" charset="0"/>
                <a:cs typeface="Gill Sans Light" charset="0"/>
              </a:rPr>
              <a:t>The tool that is so dull that you cannot cut yourself on it is not likely to be sharp enough to be either useful or helpful.</a:t>
            </a:r>
          </a:p>
          <a:p>
            <a:pPr marL="342900" indent="-342900" algn="just">
              <a:buAutoNum type="arabicPeriod"/>
            </a:pPr>
            <a:endParaRPr lang="en-US" altLang="zh-CN" sz="2400" dirty="0">
              <a:solidFill>
                <a:schemeClr val="accent1">
                  <a:lumMod val="75000"/>
                </a:schemeClr>
              </a:solidFill>
              <a:latin typeface="Gill Sans Light" charset="0"/>
              <a:ea typeface="Gill Sans Light" charset="0"/>
              <a:cs typeface="Gill Sans Light" charset="0"/>
            </a:endParaRPr>
          </a:p>
          <a:p>
            <a:pPr marL="342900" indent="-342900" algn="just">
              <a:buAutoNum type="arabicPeriod"/>
            </a:pPr>
            <a:r>
              <a:rPr lang="en-US" altLang="zh-CN" sz="2400" dirty="0">
                <a:solidFill>
                  <a:srgbClr val="A2424F"/>
                </a:solidFill>
                <a:latin typeface="Gill Sans Light" charset="0"/>
                <a:ea typeface="Gill Sans Light" charset="0"/>
                <a:cs typeface="Gill Sans Light" charset="0"/>
              </a:rPr>
              <a:t>Most uses of the classical tools of statistics have been, are, and will be , made by those who know not what they do.”</a:t>
            </a:r>
          </a:p>
          <a:p>
            <a:pPr algn="r"/>
            <a:endParaRPr lang="en-US" altLang="zh-CN" sz="3600" dirty="0">
              <a:latin typeface="+mj-lt"/>
            </a:endParaRPr>
          </a:p>
          <a:p>
            <a:pPr algn="r"/>
            <a:r>
              <a:rPr lang="en-US" altLang="zh-CN" sz="3600" i="1" dirty="0">
                <a:solidFill>
                  <a:schemeClr val="bg1">
                    <a:lumMod val="50000"/>
                  </a:schemeClr>
                </a:solidFill>
                <a:latin typeface="Gill Sans Light" charset="0"/>
                <a:ea typeface="Gill Sans Light" charset="0"/>
                <a:cs typeface="Gill Sans Light" charset="0"/>
              </a:rPr>
              <a:t>--</a:t>
            </a:r>
            <a:r>
              <a:rPr lang="zh-CN" altLang="en-US" sz="3600" i="1" dirty="0">
                <a:solidFill>
                  <a:schemeClr val="bg1">
                    <a:lumMod val="50000"/>
                  </a:schemeClr>
                </a:solidFill>
                <a:latin typeface="Gill Sans Light" charset="0"/>
                <a:ea typeface="Gill Sans Light" charset="0"/>
                <a:cs typeface="Gill Sans Light" charset="0"/>
              </a:rPr>
              <a:t> </a:t>
            </a:r>
            <a:r>
              <a:rPr lang="en-US" altLang="zh-CN" sz="3600" i="1" dirty="0">
                <a:solidFill>
                  <a:schemeClr val="bg1">
                    <a:lumMod val="50000"/>
                  </a:schemeClr>
                </a:solidFill>
                <a:latin typeface="Gill Sans Light" charset="0"/>
                <a:ea typeface="Gill Sans Light" charset="0"/>
                <a:cs typeface="Gill Sans Light" charset="0"/>
              </a:rPr>
              <a:t>John W. </a:t>
            </a:r>
            <a:r>
              <a:rPr lang="en-US" altLang="zh-CN" sz="3600" i="1" dirty="0" err="1">
                <a:solidFill>
                  <a:schemeClr val="bg1">
                    <a:lumMod val="50000"/>
                  </a:schemeClr>
                </a:solidFill>
                <a:latin typeface="Gill Sans Light" charset="0"/>
                <a:ea typeface="Gill Sans Light" charset="0"/>
                <a:cs typeface="Gill Sans Light" charset="0"/>
              </a:rPr>
              <a:t>Tukey</a:t>
            </a:r>
            <a:r>
              <a:rPr lang="en-US" altLang="zh-CN" sz="3600" i="1" dirty="0">
                <a:solidFill>
                  <a:schemeClr val="bg1">
                    <a:lumMod val="50000"/>
                  </a:schemeClr>
                </a:solidFill>
                <a:latin typeface="Gill Sans Light" charset="0"/>
                <a:ea typeface="Gill Sans Light" charset="0"/>
                <a:cs typeface="Gill Sans Light" charset="0"/>
              </a:rPr>
              <a:t>, “The Technical Tools of Statistics”, </a:t>
            </a:r>
          </a:p>
          <a:p>
            <a:pPr algn="r"/>
            <a:r>
              <a:rPr lang="en-US" altLang="zh-CN" sz="1800" i="1" dirty="0">
                <a:solidFill>
                  <a:schemeClr val="bg1">
                    <a:lumMod val="50000"/>
                  </a:schemeClr>
                </a:solidFill>
                <a:latin typeface="Gill Sans Light" charset="0"/>
                <a:ea typeface="Gill Sans Light" charset="0"/>
                <a:cs typeface="Gill Sans Light" charset="0"/>
              </a:rPr>
              <a:t>at the 125</a:t>
            </a:r>
            <a:r>
              <a:rPr lang="en-US" altLang="zh-CN" sz="1800" i="1" baseline="30000" dirty="0">
                <a:solidFill>
                  <a:schemeClr val="bg1">
                    <a:lumMod val="50000"/>
                  </a:schemeClr>
                </a:solidFill>
                <a:latin typeface="Gill Sans Light" charset="0"/>
                <a:ea typeface="Gill Sans Light" charset="0"/>
                <a:cs typeface="Gill Sans Light" charset="0"/>
              </a:rPr>
              <a:t>th</a:t>
            </a:r>
            <a:r>
              <a:rPr lang="en-US" altLang="zh-CN" sz="1800" i="1" dirty="0">
                <a:solidFill>
                  <a:schemeClr val="bg1">
                    <a:lumMod val="50000"/>
                  </a:schemeClr>
                </a:solidFill>
                <a:latin typeface="Gill Sans Light" charset="0"/>
                <a:ea typeface="Gill Sans Light" charset="0"/>
                <a:cs typeface="Gill Sans Light" charset="0"/>
              </a:rPr>
              <a:t> Anniversary Meeting of American Statistical Association, 1964</a:t>
            </a:r>
            <a:endParaRPr lang="zh-CN" altLang="en-US" sz="1800" i="1" dirty="0">
              <a:solidFill>
                <a:schemeClr val="bg1">
                  <a:lumMod val="50000"/>
                </a:schemeClr>
              </a:solidFill>
              <a:latin typeface="Gill Sans Light" charset="0"/>
              <a:ea typeface="Gill Sans Light" charset="0"/>
              <a:cs typeface="Gill Sans Light" charset="0"/>
            </a:endParaRPr>
          </a:p>
        </p:txBody>
      </p:sp>
      <p:pic>
        <p:nvPicPr>
          <p:cNvPr id="6" name="Picture 5">
            <a:extLst>
              <a:ext uri="{FF2B5EF4-FFF2-40B4-BE49-F238E27FC236}">
                <a16:creationId xmlns:a16="http://schemas.microsoft.com/office/drawing/2014/main" id="{DF05BC7B-D9FC-C71B-24DB-18B359DE4978}"/>
              </a:ext>
            </a:extLst>
          </p:cNvPr>
          <p:cNvPicPr>
            <a:picLocks noChangeAspect="1"/>
          </p:cNvPicPr>
          <p:nvPr/>
        </p:nvPicPr>
        <p:blipFill>
          <a:blip r:embed="rId2"/>
          <a:stretch>
            <a:fillRect/>
          </a:stretch>
        </p:blipFill>
        <p:spPr>
          <a:xfrm>
            <a:off x="2743200" y="5739755"/>
            <a:ext cx="1661462" cy="20239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7269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9C7AF2-48D6-DF20-630A-73F3FBC043D2}"/>
              </a:ext>
            </a:extLst>
          </p:cNvPr>
          <p:cNvSpPr>
            <a:spLocks noGrp="1"/>
          </p:cNvSpPr>
          <p:nvPr>
            <p:ph type="title"/>
          </p:nvPr>
        </p:nvSpPr>
        <p:spPr/>
        <p:txBody>
          <a:bodyPr/>
          <a:lstStyle/>
          <a:p>
            <a:r>
              <a:rPr kumimoji="1" lang="en-US" altLang="zh-CN" dirty="0"/>
              <a:t>Data Mining</a:t>
            </a:r>
            <a:endParaRPr lang="en-US" dirty="0"/>
          </a:p>
        </p:txBody>
      </p:sp>
      <p:sp>
        <p:nvSpPr>
          <p:cNvPr id="4" name="内容占位符 2">
            <a:extLst>
              <a:ext uri="{FF2B5EF4-FFF2-40B4-BE49-F238E27FC236}">
                <a16:creationId xmlns:a16="http://schemas.microsoft.com/office/drawing/2014/main" id="{910E5672-C972-27A5-592E-B1DF8316541C}"/>
              </a:ext>
            </a:extLst>
          </p:cNvPr>
          <p:cNvSpPr txBox="1">
            <a:spLocks/>
          </p:cNvSpPr>
          <p:nvPr/>
        </p:nvSpPr>
        <p:spPr bwMode="auto">
          <a:xfrm>
            <a:off x="821635" y="2057400"/>
            <a:ext cx="131826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noAutofit/>
          </a:bodyPr>
          <a:lstStyle>
            <a:lvl1pPr marL="335280" indent="-335280" algn="l" rtl="0" eaLnBrk="0" fontAlgn="base" hangingPunct="0">
              <a:spcBef>
                <a:spcPts val="400"/>
              </a:spcBef>
              <a:spcAft>
                <a:spcPts val="200"/>
              </a:spcAft>
              <a:buClr>
                <a:schemeClr val="bg2"/>
              </a:buClr>
              <a:buSzPct val="80000"/>
              <a:buChar char="•"/>
              <a:defRPr sz="3000">
                <a:solidFill>
                  <a:srgbClr val="262626"/>
                </a:solidFill>
                <a:latin typeface="Tahoma" panose="020B0604030504040204" pitchFamily="34" charset="0"/>
                <a:ea typeface="Tahoma" panose="020B0604030504040204" pitchFamily="34" charset="0"/>
                <a:cs typeface="Tahoma" panose="020B0604030504040204" pitchFamily="34" charset="0"/>
              </a:defRPr>
            </a:lvl1pPr>
            <a:lvl2pPr marL="687705" indent="-352425" algn="l" rtl="0" eaLnBrk="0" fontAlgn="base" hangingPunct="0">
              <a:spcBef>
                <a:spcPts val="400"/>
              </a:spcBef>
              <a:spcAft>
                <a:spcPts val="200"/>
              </a:spcAft>
              <a:buClr>
                <a:srgbClr val="ADD3F7"/>
              </a:buClr>
              <a:buSzPct val="90000"/>
              <a:buFont typeface="Times" panose="02020603050405020304" pitchFamily="18" charset="0"/>
              <a:buChar char="•"/>
              <a:defRPr sz="2600">
                <a:solidFill>
                  <a:srgbClr val="262626"/>
                </a:solidFill>
                <a:latin typeface="Tahoma" panose="020B0604030504040204" pitchFamily="34" charset="0"/>
                <a:ea typeface="Tahoma" panose="020B0604030504040204" pitchFamily="34" charset="0"/>
                <a:cs typeface="Tahoma" panose="020B0604030504040204" pitchFamily="34" charset="0"/>
              </a:defRPr>
            </a:lvl2pPr>
            <a:lvl3pPr marL="1631950" indent="-325755" algn="l" rtl="0" eaLnBrk="0" fontAlgn="base" hangingPunct="0">
              <a:spcBef>
                <a:spcPts val="400"/>
              </a:spcBef>
              <a:spcAft>
                <a:spcPts val="200"/>
              </a:spcAft>
              <a:buClr>
                <a:schemeClr val="tx2"/>
              </a:buClr>
              <a:buSzPct val="90000"/>
              <a:buChar char="•"/>
              <a:defRPr sz="2400">
                <a:solidFill>
                  <a:srgbClr val="262626"/>
                </a:solidFill>
                <a:latin typeface="Tahoma" panose="020B0604030504040204" pitchFamily="34" charset="0"/>
                <a:ea typeface="Tahoma" panose="020B0604030504040204" pitchFamily="34" charset="0"/>
                <a:cs typeface="Tahoma" panose="020B0604030504040204" pitchFamily="34" charset="0"/>
              </a:defRPr>
            </a:lvl3pPr>
            <a:lvl4pPr marL="2284730" indent="-325755"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4pPr>
            <a:lvl5pPr marL="2938780" indent="-325755"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5pPr>
            <a:lvl6pPr marL="3592195" indent="-326390" algn="l" rtl="0" fontAlgn="base">
              <a:spcBef>
                <a:spcPct val="20000"/>
              </a:spcBef>
              <a:spcAft>
                <a:spcPct val="0"/>
              </a:spcAft>
              <a:buChar char="»"/>
              <a:defRPr sz="3400">
                <a:solidFill>
                  <a:srgbClr val="EEEAFF"/>
                </a:solidFill>
                <a:latin typeface="+mn-lt"/>
                <a:ea typeface="+mn-ea"/>
              </a:defRPr>
            </a:lvl6pPr>
            <a:lvl7pPr marL="4244975" indent="-326390" algn="l" rtl="0" fontAlgn="base">
              <a:spcBef>
                <a:spcPct val="20000"/>
              </a:spcBef>
              <a:spcAft>
                <a:spcPct val="0"/>
              </a:spcAft>
              <a:buChar char="»"/>
              <a:defRPr sz="3400">
                <a:solidFill>
                  <a:srgbClr val="EEEAFF"/>
                </a:solidFill>
                <a:latin typeface="+mn-lt"/>
                <a:ea typeface="+mn-ea"/>
              </a:defRPr>
            </a:lvl7pPr>
            <a:lvl8pPr marL="4898390" indent="-326390" algn="l" rtl="0" fontAlgn="base">
              <a:spcBef>
                <a:spcPct val="20000"/>
              </a:spcBef>
              <a:spcAft>
                <a:spcPct val="0"/>
              </a:spcAft>
              <a:buChar char="»"/>
              <a:defRPr sz="3400">
                <a:solidFill>
                  <a:srgbClr val="EEEAFF"/>
                </a:solidFill>
                <a:latin typeface="+mn-lt"/>
                <a:ea typeface="+mn-ea"/>
              </a:defRPr>
            </a:lvl8pPr>
            <a:lvl9pPr marL="5551170" indent="-326390" algn="l" rtl="0" fontAlgn="base">
              <a:spcBef>
                <a:spcPct val="20000"/>
              </a:spcBef>
              <a:spcAft>
                <a:spcPct val="0"/>
              </a:spcAft>
              <a:buChar char="»"/>
              <a:defRPr sz="3400">
                <a:solidFill>
                  <a:srgbClr val="EEEAFF"/>
                </a:solidFill>
                <a:latin typeface="+mn-lt"/>
                <a:ea typeface="+mn-ea"/>
              </a:defRPr>
            </a:lvl9pPr>
          </a:lstStyle>
          <a:p>
            <a:pPr marL="0" indent="0" algn="just">
              <a:buFontTx/>
              <a:buNone/>
            </a:pPr>
            <a:r>
              <a:rPr lang="zh-CN" altLang="en-US" sz="3200" kern="0" dirty="0">
                <a:latin typeface="Gill Sans Light" charset="0"/>
                <a:ea typeface="Gill Sans Light" charset="0"/>
                <a:cs typeface="Gill Sans Light" charset="0"/>
              </a:rPr>
              <a:t>    </a:t>
            </a:r>
            <a:r>
              <a:rPr lang="en-US" altLang="zh-CN" sz="3200" kern="0" dirty="0">
                <a:latin typeface="Gill Sans Light" charset="0"/>
                <a:ea typeface="Gill Sans Light" charset="0"/>
                <a:cs typeface="Gill Sans Light" charset="0"/>
              </a:rPr>
              <a:t>“</a:t>
            </a:r>
            <a:r>
              <a:rPr lang="en-US" altLang="zh-CN" sz="3200" kern="0" dirty="0">
                <a:solidFill>
                  <a:srgbClr val="2B4E76"/>
                </a:solidFill>
                <a:latin typeface="Gill Sans" charset="0"/>
                <a:ea typeface="Gill Sans" charset="0"/>
                <a:cs typeface="Gill Sans" charset="0"/>
              </a:rPr>
              <a:t>Data Mining</a:t>
            </a:r>
            <a:r>
              <a:rPr lang="en-US" altLang="zh-CN" sz="3200" kern="0" dirty="0">
                <a:latin typeface="Gill Sans Light" charset="0"/>
                <a:ea typeface="Gill Sans Light" charset="0"/>
                <a:cs typeface="Gill Sans Light" charset="0"/>
              </a:rPr>
              <a:t>, also popularly referred to as </a:t>
            </a:r>
            <a:r>
              <a:rPr lang="en-US" altLang="zh-CN" sz="3200" kern="0" dirty="0">
                <a:solidFill>
                  <a:srgbClr val="2B4E76"/>
                </a:solidFill>
                <a:latin typeface="Gill Sans" charset="0"/>
                <a:ea typeface="Gill Sans" charset="0"/>
                <a:cs typeface="Gill Sans" charset="0"/>
              </a:rPr>
              <a:t>knowledge discovery</a:t>
            </a:r>
            <a:r>
              <a:rPr lang="en-US" altLang="zh-CN" sz="3200" kern="0" dirty="0">
                <a:latin typeface="Gill Sans Light" charset="0"/>
                <a:ea typeface="Gill Sans Light" charset="0"/>
                <a:cs typeface="Gill Sans Light" charset="0"/>
              </a:rPr>
              <a:t> from data (KDD), is the automated or convenient </a:t>
            </a:r>
            <a:r>
              <a:rPr lang="en-US" altLang="zh-CN" sz="3200" kern="0" dirty="0">
                <a:solidFill>
                  <a:srgbClr val="FF0000"/>
                </a:solidFill>
                <a:latin typeface="Gill Sans" charset="0"/>
                <a:ea typeface="Gill Sans" charset="0"/>
                <a:cs typeface="Gill Sans" charset="0"/>
              </a:rPr>
              <a:t>extraction of patterns representing knowledge</a:t>
            </a:r>
            <a:r>
              <a:rPr lang="en-US" altLang="zh-CN" sz="3200" kern="0" dirty="0">
                <a:solidFill>
                  <a:srgbClr val="FF0000"/>
                </a:solidFill>
                <a:latin typeface="Gill Sans Light" charset="0"/>
                <a:ea typeface="Gill Sans Light" charset="0"/>
                <a:cs typeface="Gill Sans Light" charset="0"/>
              </a:rPr>
              <a:t> </a:t>
            </a:r>
            <a:r>
              <a:rPr lang="en-US" altLang="zh-CN" sz="3200" kern="0" dirty="0">
                <a:latin typeface="Gill Sans Light" charset="0"/>
                <a:ea typeface="Gill Sans Light" charset="0"/>
                <a:cs typeface="Gill Sans Light" charset="0"/>
              </a:rPr>
              <a:t>implicitly stored or captured in large databases, data warehouses, the Web, other massive repositories, or data streams.”</a:t>
            </a:r>
          </a:p>
          <a:p>
            <a:pPr marL="0" indent="0" algn="r">
              <a:buFontTx/>
              <a:buNone/>
            </a:pPr>
            <a:r>
              <a:rPr lang="en-US" altLang="zh-CN" sz="1800" i="1" kern="0" dirty="0">
                <a:solidFill>
                  <a:schemeClr val="bg1">
                    <a:lumMod val="50000"/>
                  </a:schemeClr>
                </a:solidFill>
                <a:latin typeface="Gill Sans Light" charset="0"/>
                <a:ea typeface="Gill Sans Light" charset="0"/>
                <a:cs typeface="Gill Sans Light" charset="0"/>
              </a:rPr>
              <a:t>--</a:t>
            </a:r>
            <a:r>
              <a:rPr lang="zh-CN" altLang="en-US" sz="1800" i="1" kern="0" dirty="0">
                <a:solidFill>
                  <a:schemeClr val="bg1">
                    <a:lumMod val="50000"/>
                  </a:schemeClr>
                </a:solidFill>
                <a:latin typeface="Gill Sans Light" charset="0"/>
                <a:ea typeface="Gill Sans Light" charset="0"/>
                <a:cs typeface="Gill Sans Light" charset="0"/>
              </a:rPr>
              <a:t> </a:t>
            </a:r>
            <a:r>
              <a:rPr lang="en-US" altLang="zh-CN" sz="1800" i="1" kern="0" dirty="0">
                <a:solidFill>
                  <a:schemeClr val="bg1">
                    <a:lumMod val="50000"/>
                  </a:schemeClr>
                </a:solidFill>
                <a:latin typeface="Gill Sans Light" charset="0"/>
                <a:ea typeface="Gill Sans Light" charset="0"/>
                <a:cs typeface="Gill Sans Light" charset="0"/>
              </a:rPr>
              <a:t>H. Jiawei and M. </a:t>
            </a:r>
            <a:r>
              <a:rPr lang="en-US" altLang="zh-CN" sz="1800" i="1" kern="0" dirty="0" err="1">
                <a:solidFill>
                  <a:schemeClr val="bg1">
                    <a:lumMod val="50000"/>
                  </a:schemeClr>
                </a:solidFill>
                <a:latin typeface="Gill Sans Light" charset="0"/>
                <a:ea typeface="Gill Sans Light" charset="0"/>
                <a:cs typeface="Gill Sans Light" charset="0"/>
              </a:rPr>
              <a:t>Kamber</a:t>
            </a:r>
            <a:r>
              <a:rPr lang="en-US" altLang="zh-CN" sz="1800" i="1" kern="0" dirty="0">
                <a:solidFill>
                  <a:schemeClr val="bg1">
                    <a:lumMod val="50000"/>
                  </a:schemeClr>
                </a:solidFill>
                <a:latin typeface="Gill Sans Light" charset="0"/>
                <a:ea typeface="Gill Sans Light" charset="0"/>
                <a:cs typeface="Gill Sans Light" charset="0"/>
              </a:rPr>
              <a:t>, “Data Mining: Concepts and Techniques”, 3rd ed., 2011.</a:t>
            </a:r>
          </a:p>
        </p:txBody>
      </p:sp>
      <p:pic>
        <p:nvPicPr>
          <p:cNvPr id="5" name="Picture 4">
            <a:extLst>
              <a:ext uri="{FF2B5EF4-FFF2-40B4-BE49-F238E27FC236}">
                <a16:creationId xmlns:a16="http://schemas.microsoft.com/office/drawing/2014/main" id="{3CC755EB-FBFA-B3D8-3B70-2DB847D81AE5}"/>
              </a:ext>
            </a:extLst>
          </p:cNvPr>
          <p:cNvPicPr>
            <a:picLocks noChangeAspect="1"/>
          </p:cNvPicPr>
          <p:nvPr/>
        </p:nvPicPr>
        <p:blipFill>
          <a:blip r:embed="rId2"/>
          <a:stretch>
            <a:fillRect/>
          </a:stretch>
        </p:blipFill>
        <p:spPr>
          <a:xfrm>
            <a:off x="2190750" y="5105400"/>
            <a:ext cx="10248900" cy="1765300"/>
          </a:xfrm>
          <a:prstGeom prst="rect">
            <a:avLst/>
          </a:prstGeom>
        </p:spPr>
      </p:pic>
    </p:spTree>
    <p:extLst>
      <p:ext uri="{BB962C8B-B14F-4D97-AF65-F5344CB8AC3E}">
        <p14:creationId xmlns:p14="http://schemas.microsoft.com/office/powerpoint/2010/main" val="2323050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9B0C8B-EE09-337E-C625-492D6570B66B}"/>
              </a:ext>
            </a:extLst>
          </p:cNvPr>
          <p:cNvSpPr>
            <a:spLocks noGrp="1"/>
          </p:cNvSpPr>
          <p:nvPr>
            <p:ph idx="1"/>
          </p:nvPr>
        </p:nvSpPr>
        <p:spPr/>
        <p:txBody>
          <a:bodyPr/>
          <a:lstStyle/>
          <a:p>
            <a:r>
              <a:rPr lang="en-US" dirty="0"/>
              <a:t>Descriptive Tasks</a:t>
            </a:r>
          </a:p>
          <a:p>
            <a:endParaRPr lang="en-US" dirty="0"/>
          </a:p>
          <a:p>
            <a:endParaRPr lang="en-US" dirty="0"/>
          </a:p>
          <a:p>
            <a:endParaRPr lang="en-US" dirty="0"/>
          </a:p>
          <a:p>
            <a:endParaRPr lang="en-US" dirty="0"/>
          </a:p>
          <a:p>
            <a:r>
              <a:rPr lang="en-US" dirty="0"/>
              <a:t>Predictive Tasks</a:t>
            </a:r>
          </a:p>
          <a:p>
            <a:endParaRPr lang="en-US" dirty="0"/>
          </a:p>
        </p:txBody>
      </p:sp>
      <p:sp>
        <p:nvSpPr>
          <p:cNvPr id="3" name="Title 2">
            <a:extLst>
              <a:ext uri="{FF2B5EF4-FFF2-40B4-BE49-F238E27FC236}">
                <a16:creationId xmlns:a16="http://schemas.microsoft.com/office/drawing/2014/main" id="{82E4B479-F40A-C346-0DC6-E8B5568741E5}"/>
              </a:ext>
            </a:extLst>
          </p:cNvPr>
          <p:cNvSpPr>
            <a:spLocks noGrp="1"/>
          </p:cNvSpPr>
          <p:nvPr>
            <p:ph type="title"/>
          </p:nvPr>
        </p:nvSpPr>
        <p:spPr/>
        <p:txBody>
          <a:bodyPr/>
          <a:lstStyle/>
          <a:p>
            <a:r>
              <a:rPr lang="en-US" dirty="0"/>
              <a:t>Tasks in Data Mining</a:t>
            </a:r>
          </a:p>
        </p:txBody>
      </p:sp>
      <p:pic>
        <p:nvPicPr>
          <p:cNvPr id="4" name="Picture 3">
            <a:extLst>
              <a:ext uri="{FF2B5EF4-FFF2-40B4-BE49-F238E27FC236}">
                <a16:creationId xmlns:a16="http://schemas.microsoft.com/office/drawing/2014/main" id="{842CE51E-EAB2-FD9C-DED6-FCCD295860D5}"/>
              </a:ext>
            </a:extLst>
          </p:cNvPr>
          <p:cNvPicPr>
            <a:picLocks noChangeAspect="1"/>
          </p:cNvPicPr>
          <p:nvPr/>
        </p:nvPicPr>
        <p:blipFill>
          <a:blip r:embed="rId2"/>
          <a:stretch>
            <a:fillRect/>
          </a:stretch>
        </p:blipFill>
        <p:spPr>
          <a:xfrm>
            <a:off x="4724400" y="2689363"/>
            <a:ext cx="7950200" cy="1638300"/>
          </a:xfrm>
          <a:prstGeom prst="rect">
            <a:avLst/>
          </a:prstGeom>
        </p:spPr>
      </p:pic>
      <p:pic>
        <p:nvPicPr>
          <p:cNvPr id="5" name="Picture 4">
            <a:extLst>
              <a:ext uri="{FF2B5EF4-FFF2-40B4-BE49-F238E27FC236}">
                <a16:creationId xmlns:a16="http://schemas.microsoft.com/office/drawing/2014/main" id="{C1E5429B-5568-17BD-B640-2E690667B830}"/>
              </a:ext>
            </a:extLst>
          </p:cNvPr>
          <p:cNvPicPr>
            <a:picLocks noChangeAspect="1"/>
          </p:cNvPicPr>
          <p:nvPr/>
        </p:nvPicPr>
        <p:blipFill>
          <a:blip r:embed="rId3"/>
          <a:stretch>
            <a:fillRect/>
          </a:stretch>
        </p:blipFill>
        <p:spPr>
          <a:xfrm>
            <a:off x="3083339" y="5560115"/>
            <a:ext cx="10642600" cy="2222500"/>
          </a:xfrm>
          <a:prstGeom prst="rect">
            <a:avLst/>
          </a:prstGeom>
        </p:spPr>
      </p:pic>
    </p:spTree>
    <p:extLst>
      <p:ext uri="{BB962C8B-B14F-4D97-AF65-F5344CB8AC3E}">
        <p14:creationId xmlns:p14="http://schemas.microsoft.com/office/powerpoint/2010/main" val="155187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B0B4AB-F6F3-E22C-23D3-9129649EE245}"/>
              </a:ext>
            </a:extLst>
          </p:cNvPr>
          <p:cNvSpPr>
            <a:spLocks noGrp="1"/>
          </p:cNvSpPr>
          <p:nvPr>
            <p:ph idx="1"/>
          </p:nvPr>
        </p:nvSpPr>
        <p:spPr/>
        <p:txBody>
          <a:bodyPr/>
          <a:lstStyle/>
          <a:p>
            <a:r>
              <a:rPr lang="en-US" dirty="0"/>
              <a:t>Concept Description</a:t>
            </a:r>
          </a:p>
          <a:p>
            <a:pPr lvl="1"/>
            <a:r>
              <a:rPr lang="en-US" dirty="0"/>
              <a:t>Describe features of data directly</a:t>
            </a:r>
          </a:p>
          <a:p>
            <a:r>
              <a:rPr lang="en-US" dirty="0"/>
              <a:t>Association Analysis</a:t>
            </a:r>
          </a:p>
          <a:p>
            <a:pPr lvl="1"/>
            <a:r>
              <a:rPr lang="en-US" dirty="0"/>
              <a:t>Analyze “feature-value” pairs that occur frequently in data</a:t>
            </a:r>
          </a:p>
          <a:p>
            <a:r>
              <a:rPr lang="en-US" dirty="0"/>
              <a:t>Clustering</a:t>
            </a:r>
          </a:p>
          <a:p>
            <a:pPr lvl="1"/>
            <a:r>
              <a:rPr lang="en-US" dirty="0"/>
              <a:t>Group data on the principle of maximizing the intra-class similarity and minimizing the inter-class similarity</a:t>
            </a:r>
          </a:p>
          <a:p>
            <a:r>
              <a:rPr lang="en-US" dirty="0"/>
              <a:t>Outlier Detection</a:t>
            </a:r>
          </a:p>
          <a:p>
            <a:pPr lvl="1"/>
            <a:r>
              <a:rPr lang="en-US" dirty="0"/>
              <a:t>Analyze objects that do not comply with the general behavior or model of the data</a:t>
            </a:r>
          </a:p>
          <a:p>
            <a:pPr lvl="1"/>
            <a:endParaRPr lang="en-US" dirty="0"/>
          </a:p>
          <a:p>
            <a:pPr lvl="1"/>
            <a:endParaRPr lang="en-US" dirty="0"/>
          </a:p>
          <a:p>
            <a:endParaRPr lang="en-US" dirty="0"/>
          </a:p>
        </p:txBody>
      </p:sp>
      <p:sp>
        <p:nvSpPr>
          <p:cNvPr id="3" name="Title 2">
            <a:extLst>
              <a:ext uri="{FF2B5EF4-FFF2-40B4-BE49-F238E27FC236}">
                <a16:creationId xmlns:a16="http://schemas.microsoft.com/office/drawing/2014/main" id="{825F0EC4-9B43-739A-D0AF-90F0625D2A7A}"/>
              </a:ext>
            </a:extLst>
          </p:cNvPr>
          <p:cNvSpPr>
            <a:spLocks noGrp="1"/>
          </p:cNvSpPr>
          <p:nvPr>
            <p:ph type="title"/>
          </p:nvPr>
        </p:nvSpPr>
        <p:spPr/>
        <p:txBody>
          <a:bodyPr/>
          <a:lstStyle/>
          <a:p>
            <a:r>
              <a:rPr kumimoji="1" lang="en-US" altLang="zh-CN" dirty="0"/>
              <a:t>Descriptive Tasks</a:t>
            </a:r>
            <a:endParaRPr lang="en-US" dirty="0"/>
          </a:p>
        </p:txBody>
      </p:sp>
    </p:spTree>
    <p:extLst>
      <p:ext uri="{BB962C8B-B14F-4D97-AF65-F5344CB8AC3E}">
        <p14:creationId xmlns:p14="http://schemas.microsoft.com/office/powerpoint/2010/main" val="82551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8D7B1E-0C2E-A919-8796-06FE1AEA8076}"/>
              </a:ext>
            </a:extLst>
          </p:cNvPr>
          <p:cNvSpPr>
            <a:spLocks noGrp="1"/>
          </p:cNvSpPr>
          <p:nvPr>
            <p:ph idx="1"/>
          </p:nvPr>
        </p:nvSpPr>
        <p:spPr/>
        <p:txBody>
          <a:bodyPr/>
          <a:lstStyle/>
          <a:p>
            <a:r>
              <a:rPr lang="en-US" dirty="0"/>
              <a:t>Regression</a:t>
            </a:r>
          </a:p>
          <a:p>
            <a:pPr lvl="1"/>
            <a:r>
              <a:rPr lang="en-US" dirty="0"/>
              <a:t>Model the relationship between a scalar response and a number of variables</a:t>
            </a:r>
          </a:p>
          <a:p>
            <a:r>
              <a:rPr lang="en-US" dirty="0"/>
              <a:t>Classification</a:t>
            </a:r>
          </a:p>
          <a:p>
            <a:pPr lvl="1"/>
            <a:r>
              <a:rPr lang="en-US" dirty="0"/>
              <a:t>Find a model/function that describes and distinguish data classes or concepts based on analysis of a set of training data</a:t>
            </a:r>
          </a:p>
          <a:p>
            <a:r>
              <a:rPr lang="en-US" dirty="0"/>
              <a:t>Evolution Analysis</a:t>
            </a:r>
          </a:p>
          <a:p>
            <a:pPr lvl="1"/>
            <a:r>
              <a:rPr lang="en-US" dirty="0"/>
              <a:t>Analyze temporal and spatial patterns in dataset, model these patterns and predict data in unknown </a:t>
            </a:r>
            <a:r>
              <a:rPr lang="en-US" dirty="0" err="1"/>
              <a:t>spatio</a:t>
            </a:r>
            <a:r>
              <a:rPr lang="en-US" dirty="0"/>
              <a:t>-temporal positions</a:t>
            </a:r>
          </a:p>
          <a:p>
            <a:pPr lvl="1"/>
            <a:endParaRPr lang="en-US" dirty="0"/>
          </a:p>
          <a:p>
            <a:pPr lvl="1"/>
            <a:endParaRPr lang="en-US" dirty="0"/>
          </a:p>
        </p:txBody>
      </p:sp>
      <p:sp>
        <p:nvSpPr>
          <p:cNvPr id="3" name="Title 2">
            <a:extLst>
              <a:ext uri="{FF2B5EF4-FFF2-40B4-BE49-F238E27FC236}">
                <a16:creationId xmlns:a16="http://schemas.microsoft.com/office/drawing/2014/main" id="{D841FFCB-2055-45E3-6280-AA09543B294E}"/>
              </a:ext>
            </a:extLst>
          </p:cNvPr>
          <p:cNvSpPr>
            <a:spLocks noGrp="1"/>
          </p:cNvSpPr>
          <p:nvPr>
            <p:ph type="title"/>
          </p:nvPr>
        </p:nvSpPr>
        <p:spPr/>
        <p:txBody>
          <a:bodyPr/>
          <a:lstStyle/>
          <a:p>
            <a:r>
              <a:rPr lang="en-US" dirty="0"/>
              <a:t>Predictive Tasks</a:t>
            </a:r>
          </a:p>
        </p:txBody>
      </p:sp>
    </p:spTree>
    <p:extLst>
      <p:ext uri="{BB962C8B-B14F-4D97-AF65-F5344CB8AC3E}">
        <p14:creationId xmlns:p14="http://schemas.microsoft.com/office/powerpoint/2010/main" val="3596096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58" y="0"/>
            <a:ext cx="14626743"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400" b="0" i="0" u="none" strike="noStrike" kern="1200" cap="none" spc="0" normalizeH="0" baseline="0" noProof="0">
              <a:ln>
                <a:noFill/>
              </a:ln>
              <a:solidFill>
                <a:prstClr val="white"/>
              </a:solidFill>
              <a:effectLst/>
              <a:uLnTx/>
              <a:uFillTx/>
              <a:latin typeface="Arial"/>
              <a:ea typeface="ＭＳ Ｐゴシック"/>
            </a:endParaRPr>
          </a:p>
        </p:txBody>
      </p:sp>
      <p:pic>
        <p:nvPicPr>
          <p:cNvPr id="4" name="Content Placeholder 3">
            <a:extLst>
              <a:ext uri="{FF2B5EF4-FFF2-40B4-BE49-F238E27FC236}">
                <a16:creationId xmlns:a16="http://schemas.microsoft.com/office/drawing/2014/main" id="{D7DA8057-0717-B647-AF63-59E452BBFA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910" r="1966" b="-1"/>
          <a:stretch/>
        </p:blipFill>
        <p:spPr bwMode="auto">
          <a:xfrm>
            <a:off x="3026827" y="10"/>
            <a:ext cx="11603570" cy="8229590"/>
          </a:xfrm>
          <a:prstGeom prst="rect">
            <a:avLst/>
          </a:prstGeom>
          <a:noFill/>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868315" cy="82296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400" b="0" i="0" u="none" strike="noStrike" kern="1200" cap="none" spc="0" normalizeH="0" baseline="0" noProof="0" dirty="0">
              <a:ln>
                <a:noFill/>
              </a:ln>
              <a:solidFill>
                <a:prstClr val="white"/>
              </a:solidFill>
              <a:effectLst/>
              <a:uLnTx/>
              <a:uFillTx/>
              <a:latin typeface="Arial"/>
              <a:ea typeface="ＭＳ Ｐゴシック"/>
            </a:endParaRPr>
          </a:p>
        </p:txBody>
      </p:sp>
      <p:sp>
        <p:nvSpPr>
          <p:cNvPr id="3" name="Title 2">
            <a:extLst>
              <a:ext uri="{FF2B5EF4-FFF2-40B4-BE49-F238E27FC236}">
                <a16:creationId xmlns:a16="http://schemas.microsoft.com/office/drawing/2014/main" id="{681B2985-E7FD-154A-83FB-66D422141B48}"/>
              </a:ext>
            </a:extLst>
          </p:cNvPr>
          <p:cNvSpPr>
            <a:spLocks noGrp="1"/>
          </p:cNvSpPr>
          <p:nvPr>
            <p:ph type="title"/>
          </p:nvPr>
        </p:nvSpPr>
        <p:spPr>
          <a:xfrm>
            <a:off x="1005840" y="438150"/>
            <a:ext cx="4586626" cy="2279894"/>
          </a:xfrm>
        </p:spPr>
        <p:txBody>
          <a:bodyPr vert="horz" lIns="91440" tIns="45720" rIns="91440" bIns="45720" rtlCol="0" anchor="ctr">
            <a:normAutofit/>
          </a:bodyPr>
          <a:lstStyle/>
          <a:p>
            <a:pPr eaLnBrk="1" hangingPunct="1">
              <a:lnSpc>
                <a:spcPct val="90000"/>
              </a:lnSpc>
            </a:pPr>
            <a:r>
              <a:rPr lang="en-US" sz="4800" kern="1200" dirty="0">
                <a:latin typeface="Lato" panose="020F0502020204030203" pitchFamily="34" charset="77"/>
                <a:ea typeface="+mj-ea"/>
                <a:cs typeface="+mj-cs"/>
              </a:rPr>
              <a:t>Data</a:t>
            </a:r>
            <a:br>
              <a:rPr lang="en-US" sz="4800" kern="1200" dirty="0">
                <a:latin typeface="Lato" panose="020F0502020204030203" pitchFamily="34" charset="77"/>
                <a:ea typeface="+mj-ea"/>
                <a:cs typeface="+mj-cs"/>
              </a:rPr>
            </a:br>
            <a:r>
              <a:rPr lang="en-US" sz="4800" kern="1200" dirty="0">
                <a:latin typeface="Lato" panose="020F0502020204030203" pitchFamily="34" charset="77"/>
                <a:ea typeface="+mj-ea"/>
                <a:cs typeface="+mj-cs"/>
              </a:rPr>
              <a:t>Visualization</a:t>
            </a:r>
          </a:p>
        </p:txBody>
      </p:sp>
      <p:sp>
        <p:nvSpPr>
          <p:cNvPr id="2" name="Content Placeholder 1">
            <a:extLst>
              <a:ext uri="{FF2B5EF4-FFF2-40B4-BE49-F238E27FC236}">
                <a16:creationId xmlns:a16="http://schemas.microsoft.com/office/drawing/2014/main" id="{589A848A-391E-654B-9B59-28D7EF6C6AC7}"/>
              </a:ext>
            </a:extLst>
          </p:cNvPr>
          <p:cNvSpPr>
            <a:spLocks noGrp="1"/>
          </p:cNvSpPr>
          <p:nvPr>
            <p:ph idx="1"/>
          </p:nvPr>
        </p:nvSpPr>
        <p:spPr>
          <a:xfrm>
            <a:off x="731685" y="3156184"/>
            <a:ext cx="4297515" cy="4491314"/>
          </a:xfrm>
        </p:spPr>
        <p:txBody>
          <a:bodyPr vert="horz" lIns="91440" tIns="45720" rIns="91440" bIns="45720" rtlCol="0">
            <a:normAutofit/>
          </a:bodyPr>
          <a:lstStyle/>
          <a:p>
            <a:pPr indent="-228600" eaLnBrk="1" hangingPunct="1">
              <a:lnSpc>
                <a:spcPct val="90000"/>
              </a:lnSpc>
              <a:buFont typeface="Arial" panose="020B0604020202020204" pitchFamily="34" charset="0"/>
              <a:buChar char="•"/>
            </a:pPr>
            <a:r>
              <a:rPr lang="en-US" altLang="zh-CN" sz="2400" b="1" kern="1200" dirty="0">
                <a:solidFill>
                  <a:schemeClr val="tx1"/>
                </a:solidFill>
                <a:latin typeface="Lato" panose="020F0502020204030203" pitchFamily="34" charset="77"/>
                <a:ea typeface="+mn-ea"/>
                <a:cs typeface="+mn-cs"/>
              </a:rPr>
              <a:t>V</a:t>
            </a:r>
            <a:r>
              <a:rPr lang="en-US" sz="2400" b="1" kern="1200" dirty="0">
                <a:solidFill>
                  <a:schemeClr val="tx1"/>
                </a:solidFill>
                <a:latin typeface="Lato" panose="020F0502020204030203" pitchFamily="34" charset="77"/>
                <a:ea typeface="+mn-ea"/>
                <a:cs typeface="+mn-cs"/>
              </a:rPr>
              <a:t>isualization is the </a:t>
            </a:r>
            <a:r>
              <a:rPr lang="en-US" sz="2400" b="1" kern="1200" dirty="0">
                <a:solidFill>
                  <a:srgbClr val="A2424F"/>
                </a:solidFill>
                <a:latin typeface="Lato" panose="020F0502020204030203" pitchFamily="34" charset="77"/>
                <a:ea typeface="+mn-ea"/>
                <a:cs typeface="+mn-cs"/>
              </a:rPr>
              <a:t>creation</a:t>
            </a:r>
            <a:r>
              <a:rPr lang="en-US" sz="2400" b="1" kern="1200" dirty="0">
                <a:solidFill>
                  <a:schemeClr val="tx1"/>
                </a:solidFill>
                <a:latin typeface="Lato" panose="020F0502020204030203" pitchFamily="34" charset="77"/>
                <a:ea typeface="+mn-ea"/>
                <a:cs typeface="+mn-cs"/>
              </a:rPr>
              <a:t> and </a:t>
            </a:r>
            <a:r>
              <a:rPr lang="en-US" sz="2400" b="1" kern="1200" dirty="0">
                <a:solidFill>
                  <a:srgbClr val="A2424F"/>
                </a:solidFill>
                <a:latin typeface="Lato" panose="020F0502020204030203" pitchFamily="34" charset="77"/>
                <a:ea typeface="+mn-ea"/>
                <a:cs typeface="+mn-cs"/>
              </a:rPr>
              <a:t>study</a:t>
            </a:r>
            <a:r>
              <a:rPr lang="en-US" sz="2400" b="1" kern="1200" dirty="0">
                <a:solidFill>
                  <a:schemeClr val="tx1"/>
                </a:solidFill>
                <a:latin typeface="Lato" panose="020F0502020204030203" pitchFamily="34" charset="77"/>
                <a:ea typeface="+mn-ea"/>
                <a:cs typeface="+mn-cs"/>
              </a:rPr>
              <a:t> of the </a:t>
            </a:r>
            <a:r>
              <a:rPr lang="en-US" sz="2400" b="1" kern="1200" dirty="0">
                <a:solidFill>
                  <a:srgbClr val="A2424F"/>
                </a:solidFill>
                <a:latin typeface="Lato" panose="020F0502020204030203" pitchFamily="34" charset="77"/>
                <a:ea typeface="+mn-ea"/>
                <a:cs typeface="+mn-cs"/>
              </a:rPr>
              <a:t>visual representation of data</a:t>
            </a:r>
          </a:p>
          <a:p>
            <a:pPr marL="106363" indent="0" eaLnBrk="1" hangingPunct="1">
              <a:lnSpc>
                <a:spcPct val="90000"/>
              </a:lnSpc>
              <a:buNone/>
            </a:pPr>
            <a:endParaRPr lang="en-US" sz="2400" kern="1200" dirty="0">
              <a:solidFill>
                <a:schemeClr val="tx1"/>
              </a:solidFill>
              <a:latin typeface="Lato" panose="020F0502020204030203" pitchFamily="34" charset="77"/>
              <a:ea typeface="+mn-ea"/>
              <a:cs typeface="+mn-cs"/>
            </a:endParaRPr>
          </a:p>
          <a:p>
            <a:pPr marL="0" indent="-228600" eaLnBrk="1" hangingPunct="1">
              <a:lnSpc>
                <a:spcPct val="90000"/>
              </a:lnSpc>
              <a:buFont typeface="Arial" panose="020B0604020202020204" pitchFamily="34" charset="0"/>
              <a:buChar char="•"/>
            </a:pPr>
            <a:endParaRPr lang="en-US" sz="2400" kern="1200" dirty="0">
              <a:solidFill>
                <a:schemeClr val="tx1"/>
              </a:solidFill>
              <a:latin typeface="Lato" panose="020F0502020204030203" pitchFamily="34" charset="77"/>
              <a:ea typeface="+mn-ea"/>
              <a:cs typeface="+mn-cs"/>
            </a:endParaRPr>
          </a:p>
          <a:p>
            <a:pPr indent="-228600" eaLnBrk="1" hangingPunct="1">
              <a:lnSpc>
                <a:spcPct val="90000"/>
              </a:lnSpc>
              <a:buFont typeface="Arial" panose="020B0604020202020204" pitchFamily="34" charset="0"/>
              <a:buChar char="•"/>
            </a:pPr>
            <a:endParaRPr lang="en-US" sz="2400" kern="1200" dirty="0">
              <a:solidFill>
                <a:schemeClr val="tx1"/>
              </a:solidFill>
              <a:latin typeface="Lato" panose="020F0502020204030203" pitchFamily="34" charset="77"/>
              <a:ea typeface="+mn-ea"/>
              <a:cs typeface="+mn-cs"/>
            </a:endParaRPr>
          </a:p>
        </p:txBody>
      </p:sp>
      <p:sp>
        <p:nvSpPr>
          <p:cNvPr id="5" name="Rectangle 4">
            <a:extLst>
              <a:ext uri="{FF2B5EF4-FFF2-40B4-BE49-F238E27FC236}">
                <a16:creationId xmlns:a16="http://schemas.microsoft.com/office/drawing/2014/main" id="{CF3EEF54-8DB7-EB48-924A-7203B656227A}"/>
              </a:ext>
            </a:extLst>
          </p:cNvPr>
          <p:cNvSpPr/>
          <p:nvPr/>
        </p:nvSpPr>
        <p:spPr>
          <a:xfrm>
            <a:off x="1365334" y="4625967"/>
            <a:ext cx="2956560" cy="1754326"/>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Lato" panose="020F0502020204030203" pitchFamily="34" charset="77"/>
                <a:ea typeface="ＭＳ Ｐゴシック" panose="020B0600070205080204" pitchFamily="34" charset="-128"/>
              </a:rPr>
              <a:t>Input</a:t>
            </a:r>
            <a:r>
              <a:rPr kumimoji="0" lang="en-US" sz="2400" b="0" i="0" u="none" strike="noStrike" kern="1200" cap="none" spc="0" normalizeH="0" baseline="0" noProof="0" dirty="0">
                <a:ln>
                  <a:noFill/>
                </a:ln>
                <a:solidFill>
                  <a:prstClr val="black"/>
                </a:solidFill>
                <a:effectLst/>
                <a:uLnTx/>
                <a:uFillTx/>
                <a:latin typeface="Lato" panose="020F0502020204030203" pitchFamily="34" charset="77"/>
                <a:ea typeface="ＭＳ Ｐゴシック" panose="020B0600070205080204" pitchFamily="34" charset="-128"/>
              </a:rPr>
              <a:t>: </a:t>
            </a:r>
            <a:r>
              <a:rPr kumimoji="0" lang="en-US" sz="2400" b="0" i="0" u="none" strike="noStrike" kern="1200" cap="none" spc="0" normalizeH="0" baseline="0" noProof="0" dirty="0">
                <a:ln>
                  <a:noFill/>
                </a:ln>
                <a:solidFill>
                  <a:srgbClr val="A2424F"/>
                </a:solidFill>
                <a:effectLst/>
                <a:uLnTx/>
                <a:uFillTx/>
                <a:latin typeface="Lato" panose="020F0502020204030203" pitchFamily="34" charset="77"/>
                <a:ea typeface="ＭＳ Ｐゴシック" panose="020B0600070205080204" pitchFamily="34" charset="-128"/>
              </a:rPr>
              <a:t>data</a:t>
            </a:r>
            <a:r>
              <a:rPr kumimoji="0" lang="en-US" sz="2400" b="0" i="0" u="none" strike="noStrike" kern="1200" cap="none" spc="0" normalizeH="0" baseline="0" noProof="0" dirty="0">
                <a:ln>
                  <a:noFill/>
                </a:ln>
                <a:solidFill>
                  <a:prstClr val="black"/>
                </a:solidFill>
                <a:effectLst/>
                <a:uLnTx/>
                <a:uFillTx/>
                <a:latin typeface="Lato" panose="020F0502020204030203" pitchFamily="34" charset="77"/>
                <a:ea typeface="ＭＳ Ｐゴシック" panose="020B0600070205080204" pitchFamily="34" charset="-128"/>
              </a:rPr>
              <a:t> </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Lato" panose="020F0502020204030203" pitchFamily="34" charset="77"/>
              <a:ea typeface="ＭＳ Ｐゴシック" panose="020B0600070205080204" pitchFamily="34" charset="-128"/>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Lato" panose="020F0502020204030203" pitchFamily="34" charset="77"/>
                <a:ea typeface="ＭＳ Ｐゴシック" panose="020B0600070205080204" pitchFamily="34" charset="-128"/>
              </a:rPr>
              <a:t>Output</a:t>
            </a:r>
            <a:r>
              <a:rPr kumimoji="0" lang="en-US" sz="2400" b="0" i="0" u="none" strike="noStrike" kern="1200" cap="none" spc="0" normalizeH="0" baseline="0" noProof="0" dirty="0">
                <a:ln>
                  <a:noFill/>
                </a:ln>
                <a:solidFill>
                  <a:prstClr val="black"/>
                </a:solidFill>
                <a:effectLst/>
                <a:uLnTx/>
                <a:uFillTx/>
                <a:latin typeface="Lato" panose="020F0502020204030203" pitchFamily="34" charset="77"/>
                <a:ea typeface="ＭＳ Ｐゴシック" panose="020B0600070205080204" pitchFamily="34" charset="-128"/>
              </a:rPr>
              <a:t>: </a:t>
            </a:r>
            <a:r>
              <a:rPr kumimoji="0" lang="en-US" sz="2400" b="0" i="0" u="none" strike="noStrike" kern="1200" cap="none" spc="0" normalizeH="0" baseline="0" noProof="0" dirty="0">
                <a:ln>
                  <a:noFill/>
                </a:ln>
                <a:solidFill>
                  <a:srgbClr val="A2424F"/>
                </a:solidFill>
                <a:effectLst/>
                <a:uLnTx/>
                <a:uFillTx/>
                <a:latin typeface="Lato" panose="020F0502020204030203" pitchFamily="34" charset="77"/>
                <a:ea typeface="ＭＳ Ｐゴシック" panose="020B0600070205080204" pitchFamily="34" charset="-128"/>
              </a:rPr>
              <a:t>visual form</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A2424F"/>
                </a:solidFill>
                <a:effectLst/>
                <a:uLnTx/>
                <a:uFillTx/>
                <a:latin typeface="Lato" panose="020F0502020204030203" pitchFamily="34" charset="77"/>
                <a:ea typeface="ＭＳ Ｐゴシック" panose="020B0600070205080204" pitchFamily="34" charset="-128"/>
              </a:rPr>
              <a:t> </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Lato" panose="020F0502020204030203" pitchFamily="34" charset="77"/>
                <a:ea typeface="ＭＳ Ｐゴシック" panose="020B0600070205080204" pitchFamily="34" charset="-128"/>
              </a:rPr>
              <a:t>Goal</a:t>
            </a:r>
            <a:r>
              <a:rPr kumimoji="0" lang="en-US" sz="2400" b="0" i="0" u="none" strike="noStrike" kern="1200" cap="none" spc="0" normalizeH="0" baseline="0" noProof="0" dirty="0">
                <a:ln>
                  <a:noFill/>
                </a:ln>
                <a:solidFill>
                  <a:prstClr val="black"/>
                </a:solidFill>
                <a:effectLst/>
                <a:uLnTx/>
                <a:uFillTx/>
                <a:latin typeface="Lato" panose="020F0502020204030203" pitchFamily="34" charset="77"/>
                <a:ea typeface="ＭＳ Ｐゴシック" panose="020B0600070205080204" pitchFamily="34" charset="-128"/>
              </a:rPr>
              <a:t>: </a:t>
            </a:r>
            <a:r>
              <a:rPr kumimoji="0" lang="en-US" sz="2400" b="0" i="0" u="none" strike="noStrike" kern="1200" cap="none" spc="0" normalizeH="0" baseline="0" noProof="0" dirty="0">
                <a:ln>
                  <a:noFill/>
                </a:ln>
                <a:solidFill>
                  <a:srgbClr val="A2424F"/>
                </a:solidFill>
                <a:effectLst/>
                <a:uLnTx/>
                <a:uFillTx/>
                <a:latin typeface="Lato" panose="020F0502020204030203" pitchFamily="34" charset="77"/>
                <a:ea typeface="ＭＳ Ｐゴシック" panose="020B0600070205080204" pitchFamily="34" charset="-128"/>
              </a:rPr>
              <a:t>insight</a:t>
            </a:r>
          </a:p>
        </p:txBody>
      </p:sp>
    </p:spTree>
    <p:extLst>
      <p:ext uri="{BB962C8B-B14F-4D97-AF65-F5344CB8AC3E}">
        <p14:creationId xmlns:p14="http://schemas.microsoft.com/office/powerpoint/2010/main" val="3142168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A2A1DB-D7D7-FA40-A1C5-93E1B5B9B6AC}"/>
              </a:ext>
            </a:extLst>
          </p:cNvPr>
          <p:cNvSpPr>
            <a:spLocks noGrp="1"/>
          </p:cNvSpPr>
          <p:nvPr>
            <p:ph idx="1"/>
          </p:nvPr>
        </p:nvSpPr>
        <p:spPr>
          <a:xfrm>
            <a:off x="838200" y="1981200"/>
            <a:ext cx="12954000" cy="990600"/>
          </a:xfrm>
        </p:spPr>
        <p:txBody>
          <a:bodyPr/>
          <a:lstStyle/>
          <a:p>
            <a:r>
              <a:rPr lang="en-CN" dirty="0"/>
              <a:t>Sometimes, statistics may not work</a:t>
            </a:r>
          </a:p>
        </p:txBody>
      </p:sp>
      <p:sp>
        <p:nvSpPr>
          <p:cNvPr id="3" name="Title 2">
            <a:extLst>
              <a:ext uri="{FF2B5EF4-FFF2-40B4-BE49-F238E27FC236}">
                <a16:creationId xmlns:a16="http://schemas.microsoft.com/office/drawing/2014/main" id="{E3B2D43B-FB79-FA41-82E2-6F67F12A510A}"/>
              </a:ext>
            </a:extLst>
          </p:cNvPr>
          <p:cNvSpPr>
            <a:spLocks noGrp="1"/>
          </p:cNvSpPr>
          <p:nvPr>
            <p:ph type="title"/>
          </p:nvPr>
        </p:nvSpPr>
        <p:spPr/>
        <p:txBody>
          <a:bodyPr/>
          <a:lstStyle/>
          <a:p>
            <a:r>
              <a:rPr lang="en-CN" dirty="0"/>
              <a:t>Why Do We Need Visualization?</a:t>
            </a:r>
          </a:p>
        </p:txBody>
      </p:sp>
      <p:grpSp>
        <p:nvGrpSpPr>
          <p:cNvPr id="7" name="Group 6">
            <a:extLst>
              <a:ext uri="{FF2B5EF4-FFF2-40B4-BE49-F238E27FC236}">
                <a16:creationId xmlns:a16="http://schemas.microsoft.com/office/drawing/2014/main" id="{85F69EBC-4778-1540-ACB3-3933DF0595E0}"/>
              </a:ext>
            </a:extLst>
          </p:cNvPr>
          <p:cNvGrpSpPr/>
          <p:nvPr/>
        </p:nvGrpSpPr>
        <p:grpSpPr>
          <a:xfrm>
            <a:off x="803031" y="2971800"/>
            <a:ext cx="6216645" cy="4648200"/>
            <a:chOff x="814754" y="2667000"/>
            <a:chExt cx="7108051" cy="5314706"/>
          </a:xfrm>
        </p:grpSpPr>
        <p:pic>
          <p:nvPicPr>
            <p:cNvPr id="4" name="Picture 3">
              <a:extLst>
                <a:ext uri="{FF2B5EF4-FFF2-40B4-BE49-F238E27FC236}">
                  <a16:creationId xmlns:a16="http://schemas.microsoft.com/office/drawing/2014/main" id="{2F239738-4F21-814E-A1BF-481FBAC7219E}"/>
                </a:ext>
              </a:extLst>
            </p:cNvPr>
            <p:cNvPicPr>
              <a:picLocks noChangeAspect="1"/>
            </p:cNvPicPr>
            <p:nvPr/>
          </p:nvPicPr>
          <p:blipFill rotWithShape="1">
            <a:blip r:embed="rId2"/>
            <a:srcRect b="22511"/>
            <a:stretch/>
          </p:blipFill>
          <p:spPr>
            <a:xfrm>
              <a:off x="814754" y="2667000"/>
              <a:ext cx="7108051" cy="4135573"/>
            </a:xfrm>
            <a:prstGeom prst="rect">
              <a:avLst/>
            </a:prstGeom>
          </p:spPr>
        </p:pic>
        <p:pic>
          <p:nvPicPr>
            <p:cNvPr id="5" name="Picture 3">
              <a:extLst>
                <a:ext uri="{FF2B5EF4-FFF2-40B4-BE49-F238E27FC236}">
                  <a16:creationId xmlns:a16="http://schemas.microsoft.com/office/drawing/2014/main" id="{F68738BE-58CF-134D-9D2F-742D328F6A7E}"/>
                </a:ext>
              </a:extLst>
            </p:cNvPr>
            <p:cNvPicPr>
              <a:picLocks noChangeAspect="1"/>
            </p:cNvPicPr>
            <p:nvPr/>
          </p:nvPicPr>
          <p:blipFill rotWithShape="1">
            <a:blip r:embed="rId2"/>
            <a:srcRect t="78141"/>
            <a:stretch/>
          </p:blipFill>
          <p:spPr>
            <a:xfrm>
              <a:off x="814754" y="6815128"/>
              <a:ext cx="7108051" cy="1166578"/>
            </a:xfrm>
            <a:prstGeom prst="rect">
              <a:avLst/>
            </a:prstGeom>
          </p:spPr>
        </p:pic>
      </p:grpSp>
      <p:pic>
        <p:nvPicPr>
          <p:cNvPr id="6" name="Picture 3">
            <a:extLst>
              <a:ext uri="{FF2B5EF4-FFF2-40B4-BE49-F238E27FC236}">
                <a16:creationId xmlns:a16="http://schemas.microsoft.com/office/drawing/2014/main" id="{7EE80032-D97B-8F44-94A9-F14588D93651}"/>
              </a:ext>
            </a:extLst>
          </p:cNvPr>
          <p:cNvPicPr>
            <a:picLocks noChangeAspect="1"/>
          </p:cNvPicPr>
          <p:nvPr/>
        </p:nvPicPr>
        <p:blipFill>
          <a:blip r:embed="rId3"/>
          <a:stretch>
            <a:fillRect/>
          </a:stretch>
        </p:blipFill>
        <p:spPr>
          <a:xfrm>
            <a:off x="7503483" y="2971801"/>
            <a:ext cx="6278738" cy="4648200"/>
          </a:xfrm>
          <a:prstGeom prst="rect">
            <a:avLst/>
          </a:prstGeom>
        </p:spPr>
      </p:pic>
    </p:spTree>
    <p:extLst>
      <p:ext uri="{BB962C8B-B14F-4D97-AF65-F5344CB8AC3E}">
        <p14:creationId xmlns:p14="http://schemas.microsoft.com/office/powerpoint/2010/main" val="3473590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2A3E59-3D0F-8321-0B0A-672CAF6C63D9}"/>
              </a:ext>
            </a:extLst>
          </p:cNvPr>
          <p:cNvSpPr>
            <a:spLocks noGrp="1"/>
          </p:cNvSpPr>
          <p:nvPr>
            <p:ph idx="1"/>
          </p:nvPr>
        </p:nvSpPr>
        <p:spPr/>
        <p:txBody>
          <a:bodyPr/>
          <a:lstStyle/>
          <a:p>
            <a:r>
              <a:rPr lang="en-US" dirty="0"/>
              <a:t>Arrays </a:t>
            </a:r>
          </a:p>
          <a:p>
            <a:pPr lvl="1"/>
            <a:r>
              <a:rPr lang="en-US" dirty="0"/>
              <a:t>Widely used for scientific and monitoring applications</a:t>
            </a:r>
          </a:p>
          <a:p>
            <a:pPr lvl="1"/>
            <a:r>
              <a:rPr lang="en-US" dirty="0"/>
              <a:t>E.g., readings taken at regular intervals can be represented as array of values instead of (time, value) pairs</a:t>
            </a:r>
          </a:p>
          <a:p>
            <a:pPr lvl="2"/>
            <a:r>
              <a:rPr lang="en-US" dirty="0"/>
              <a:t>[5, 8, 9, 11] instead of {(1,5), (2, 8), (3, 9), (4, 11)}</a:t>
            </a:r>
          </a:p>
          <a:p>
            <a:r>
              <a:rPr lang="en-US" dirty="0"/>
              <a:t>Array database:  a database that provides specialized support for arrays</a:t>
            </a:r>
          </a:p>
          <a:p>
            <a:pPr lvl="1"/>
            <a:r>
              <a:rPr lang="en-US" dirty="0"/>
              <a:t>E.g., compressed storage, query language extensions, etc.</a:t>
            </a:r>
          </a:p>
          <a:p>
            <a:pPr lvl="1"/>
            <a:r>
              <a:rPr lang="en-US" dirty="0"/>
              <a:t>Oracle </a:t>
            </a:r>
            <a:r>
              <a:rPr lang="en-US" dirty="0" err="1"/>
              <a:t>GeoRaster</a:t>
            </a:r>
            <a:r>
              <a:rPr lang="en-US" dirty="0"/>
              <a:t>, </a:t>
            </a:r>
            <a:r>
              <a:rPr lang="en-US" dirty="0" err="1"/>
              <a:t>PostGIS</a:t>
            </a:r>
            <a:r>
              <a:rPr lang="en-US" dirty="0"/>
              <a:t>, </a:t>
            </a:r>
            <a:r>
              <a:rPr lang="en-US" dirty="0" err="1"/>
              <a:t>SciDB</a:t>
            </a:r>
            <a:r>
              <a:rPr lang="en-US" dirty="0"/>
              <a:t>, </a:t>
            </a:r>
            <a:r>
              <a:rPr lang="en-US" dirty="0" err="1"/>
              <a:t>etc</a:t>
            </a:r>
            <a:endParaRPr lang="en-US" dirty="0"/>
          </a:p>
          <a:p>
            <a:endParaRPr lang="en-US" dirty="0"/>
          </a:p>
        </p:txBody>
      </p:sp>
      <p:sp>
        <p:nvSpPr>
          <p:cNvPr id="3" name="Title 2">
            <a:extLst>
              <a:ext uri="{FF2B5EF4-FFF2-40B4-BE49-F238E27FC236}">
                <a16:creationId xmlns:a16="http://schemas.microsoft.com/office/drawing/2014/main" id="{3FB00589-D99B-4C93-C741-05C0CCA4F8AE}"/>
              </a:ext>
            </a:extLst>
          </p:cNvPr>
          <p:cNvSpPr>
            <a:spLocks noGrp="1"/>
          </p:cNvSpPr>
          <p:nvPr>
            <p:ph type="title"/>
          </p:nvPr>
        </p:nvSpPr>
        <p:spPr/>
        <p:txBody>
          <a:bodyPr/>
          <a:lstStyle/>
          <a:p>
            <a:r>
              <a:rPr lang="en-US" dirty="0"/>
              <a:t>Features of Semi-Structured Data Models</a:t>
            </a:r>
          </a:p>
        </p:txBody>
      </p:sp>
    </p:spTree>
    <p:extLst>
      <p:ext uri="{BB962C8B-B14F-4D97-AF65-F5344CB8AC3E}">
        <p14:creationId xmlns:p14="http://schemas.microsoft.com/office/powerpoint/2010/main" val="1025294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F81078-F4BA-33C0-8F97-7B51072F7146}"/>
              </a:ext>
            </a:extLst>
          </p:cNvPr>
          <p:cNvSpPr>
            <a:spLocks noGrp="1"/>
          </p:cNvSpPr>
          <p:nvPr>
            <p:ph idx="1"/>
          </p:nvPr>
        </p:nvSpPr>
        <p:spPr>
          <a:xfrm>
            <a:off x="838200" y="1981200"/>
            <a:ext cx="9144000" cy="5334000"/>
          </a:xfrm>
        </p:spPr>
        <p:txBody>
          <a:bodyPr/>
          <a:lstStyle/>
          <a:p>
            <a:r>
              <a:rPr lang="en-US" dirty="0"/>
              <a:t>Hierarchical data is common in many applications</a:t>
            </a:r>
            <a:endParaRPr lang="en-US" b="1" dirty="0">
              <a:solidFill>
                <a:srgbClr val="A2424F"/>
              </a:solidFill>
            </a:endParaRPr>
          </a:p>
          <a:p>
            <a:endParaRPr lang="en-US" b="1" dirty="0">
              <a:solidFill>
                <a:srgbClr val="A2424F"/>
              </a:solidFill>
            </a:endParaRPr>
          </a:p>
          <a:p>
            <a:r>
              <a:rPr lang="en-US" b="1" dirty="0">
                <a:solidFill>
                  <a:srgbClr val="A2424F"/>
                </a:solidFill>
              </a:rPr>
              <a:t>JSON </a:t>
            </a:r>
            <a:r>
              <a:rPr lang="en-US" dirty="0"/>
              <a:t>(JavaScript Object Notation)</a:t>
            </a:r>
          </a:p>
          <a:p>
            <a:pPr lvl="1"/>
            <a:r>
              <a:rPr lang="en-US" dirty="0"/>
              <a:t>Widely used today</a:t>
            </a:r>
          </a:p>
          <a:p>
            <a:r>
              <a:rPr lang="en-US" b="1" dirty="0">
                <a:solidFill>
                  <a:srgbClr val="A2424F"/>
                </a:solidFill>
              </a:rPr>
              <a:t>XML</a:t>
            </a:r>
            <a:r>
              <a:rPr lang="en-US" dirty="0"/>
              <a:t> (</a:t>
            </a:r>
            <a:r>
              <a:rPr lang="en-US" dirty="0" err="1"/>
              <a:t>eXtensible</a:t>
            </a:r>
            <a:r>
              <a:rPr lang="en-US" dirty="0"/>
              <a:t> Markup Language)</a:t>
            </a:r>
          </a:p>
          <a:p>
            <a:pPr lvl="1"/>
            <a:r>
              <a:rPr lang="en-US" dirty="0"/>
              <a:t>Earlier generation notation, still used extensively</a:t>
            </a:r>
          </a:p>
          <a:p>
            <a:endParaRPr lang="en-US" dirty="0"/>
          </a:p>
        </p:txBody>
      </p:sp>
      <p:sp>
        <p:nvSpPr>
          <p:cNvPr id="3" name="Title 2">
            <a:extLst>
              <a:ext uri="{FF2B5EF4-FFF2-40B4-BE49-F238E27FC236}">
                <a16:creationId xmlns:a16="http://schemas.microsoft.com/office/drawing/2014/main" id="{5E39B8B9-F51E-68DA-96DE-DACD2FC271E8}"/>
              </a:ext>
            </a:extLst>
          </p:cNvPr>
          <p:cNvSpPr>
            <a:spLocks noGrp="1"/>
          </p:cNvSpPr>
          <p:nvPr>
            <p:ph type="title"/>
          </p:nvPr>
        </p:nvSpPr>
        <p:spPr/>
        <p:txBody>
          <a:bodyPr/>
          <a:lstStyle/>
          <a:p>
            <a:r>
              <a:rPr lang="en-IN" dirty="0"/>
              <a:t>Nested Data Types</a:t>
            </a:r>
            <a:endParaRPr lang="en-US" dirty="0"/>
          </a:p>
        </p:txBody>
      </p:sp>
      <p:pic>
        <p:nvPicPr>
          <p:cNvPr id="5" name="Picture 4">
            <a:extLst>
              <a:ext uri="{FF2B5EF4-FFF2-40B4-BE49-F238E27FC236}">
                <a16:creationId xmlns:a16="http://schemas.microsoft.com/office/drawing/2014/main" id="{50AAC036-E8BC-3323-FCA8-DAEF0E074F6A}"/>
              </a:ext>
            </a:extLst>
          </p:cNvPr>
          <p:cNvPicPr>
            <a:picLocks noChangeAspect="1"/>
          </p:cNvPicPr>
          <p:nvPr/>
        </p:nvPicPr>
        <p:blipFill>
          <a:blip r:embed="rId2"/>
          <a:stretch>
            <a:fillRect/>
          </a:stretch>
        </p:blipFill>
        <p:spPr>
          <a:xfrm>
            <a:off x="10363200" y="854635"/>
            <a:ext cx="3097302" cy="378460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D949857-DC15-133F-C383-63834B0D3505}"/>
              </a:ext>
            </a:extLst>
          </p:cNvPr>
          <p:cNvPicPr>
            <a:picLocks noChangeAspect="1"/>
          </p:cNvPicPr>
          <p:nvPr/>
        </p:nvPicPr>
        <p:blipFill>
          <a:blip r:embed="rId3"/>
          <a:stretch>
            <a:fillRect/>
          </a:stretch>
        </p:blipFill>
        <p:spPr>
          <a:xfrm>
            <a:off x="9168651" y="4974079"/>
            <a:ext cx="4926102" cy="29118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01294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A39194-E249-A9C3-9A50-627D5A23C466}"/>
              </a:ext>
            </a:extLst>
          </p:cNvPr>
          <p:cNvSpPr>
            <a:spLocks noGrp="1"/>
          </p:cNvSpPr>
          <p:nvPr>
            <p:ph idx="1"/>
          </p:nvPr>
        </p:nvSpPr>
        <p:spPr>
          <a:xfrm>
            <a:off x="838200" y="1981200"/>
            <a:ext cx="5943600" cy="5334000"/>
          </a:xfrm>
        </p:spPr>
        <p:txBody>
          <a:bodyPr/>
          <a:lstStyle/>
          <a:p>
            <a:r>
              <a:rPr lang="en-US" dirty="0"/>
              <a:t>Textual representation widely used for data exchange</a:t>
            </a:r>
          </a:p>
          <a:p>
            <a:endParaRPr lang="en-US" dirty="0"/>
          </a:p>
          <a:p>
            <a:r>
              <a:rPr lang="en-US" dirty="0"/>
              <a:t>Types: integer, real, string, and </a:t>
            </a:r>
          </a:p>
          <a:p>
            <a:pPr lvl="1"/>
            <a:r>
              <a:rPr lang="en-US" dirty="0">
                <a:solidFill>
                  <a:srgbClr val="A2424F"/>
                </a:solidFill>
              </a:rPr>
              <a:t>Objects</a:t>
            </a:r>
            <a:r>
              <a:rPr lang="en-US" dirty="0"/>
              <a:t>: key-value maps, i.e. sets of (attribute name, value) pairs</a:t>
            </a:r>
          </a:p>
          <a:p>
            <a:pPr lvl="1"/>
            <a:r>
              <a:rPr lang="en-US" dirty="0">
                <a:solidFill>
                  <a:srgbClr val="A2424F"/>
                </a:solidFill>
              </a:rPr>
              <a:t>Arrays</a:t>
            </a:r>
            <a:r>
              <a:rPr lang="en-US" dirty="0"/>
              <a:t>: also key-value maps (from offset to value) </a:t>
            </a:r>
          </a:p>
          <a:p>
            <a:endParaRPr lang="en-US" dirty="0"/>
          </a:p>
          <a:p>
            <a:endParaRPr lang="en-US" dirty="0"/>
          </a:p>
        </p:txBody>
      </p:sp>
      <p:sp>
        <p:nvSpPr>
          <p:cNvPr id="3" name="Title 2">
            <a:extLst>
              <a:ext uri="{FF2B5EF4-FFF2-40B4-BE49-F238E27FC236}">
                <a16:creationId xmlns:a16="http://schemas.microsoft.com/office/drawing/2014/main" id="{1B6FA5A1-2ED4-AF63-8315-285B2CDB7880}"/>
              </a:ext>
            </a:extLst>
          </p:cNvPr>
          <p:cNvSpPr>
            <a:spLocks noGrp="1"/>
          </p:cNvSpPr>
          <p:nvPr>
            <p:ph type="title"/>
          </p:nvPr>
        </p:nvSpPr>
        <p:spPr/>
        <p:txBody>
          <a:bodyPr/>
          <a:lstStyle/>
          <a:p>
            <a:r>
              <a:rPr lang="en-US" dirty="0"/>
              <a:t>JSON</a:t>
            </a:r>
          </a:p>
        </p:txBody>
      </p:sp>
      <p:pic>
        <p:nvPicPr>
          <p:cNvPr id="5" name="Picture 4">
            <a:extLst>
              <a:ext uri="{FF2B5EF4-FFF2-40B4-BE49-F238E27FC236}">
                <a16:creationId xmlns:a16="http://schemas.microsoft.com/office/drawing/2014/main" id="{DF4C4C93-5C7D-6346-0DB7-ADADCE655F49}"/>
              </a:ext>
            </a:extLst>
          </p:cNvPr>
          <p:cNvPicPr>
            <a:picLocks noChangeAspect="1"/>
          </p:cNvPicPr>
          <p:nvPr/>
        </p:nvPicPr>
        <p:blipFill>
          <a:blip r:embed="rId2"/>
          <a:stretch>
            <a:fillRect/>
          </a:stretch>
        </p:blipFill>
        <p:spPr>
          <a:xfrm>
            <a:off x="6781800" y="1447800"/>
            <a:ext cx="7505802" cy="4876800"/>
          </a:xfrm>
          <a:prstGeom prst="rect">
            <a:avLst/>
          </a:prstGeom>
        </p:spPr>
      </p:pic>
    </p:spTree>
    <p:extLst>
      <p:ext uri="{BB962C8B-B14F-4D97-AF65-F5344CB8AC3E}">
        <p14:creationId xmlns:p14="http://schemas.microsoft.com/office/powerpoint/2010/main" val="4212204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178958-0A83-CAB5-4B5F-8CF587E8BDAB}"/>
              </a:ext>
            </a:extLst>
          </p:cNvPr>
          <p:cNvSpPr>
            <a:spLocks noGrp="1"/>
          </p:cNvSpPr>
          <p:nvPr>
            <p:ph idx="1"/>
          </p:nvPr>
        </p:nvSpPr>
        <p:spPr/>
        <p:txBody>
          <a:bodyPr/>
          <a:lstStyle/>
          <a:p>
            <a:r>
              <a:rPr lang="en-US" dirty="0"/>
              <a:t>JSON is ubiquitous in data exchange today</a:t>
            </a:r>
          </a:p>
          <a:p>
            <a:pPr lvl="1"/>
            <a:r>
              <a:rPr lang="en-US" dirty="0"/>
              <a:t>Widely used for web services</a:t>
            </a:r>
          </a:p>
          <a:p>
            <a:pPr lvl="2"/>
            <a:r>
              <a:rPr lang="en-US" dirty="0"/>
              <a:t>Most modern applications are architected around on web services</a:t>
            </a:r>
          </a:p>
          <a:p>
            <a:r>
              <a:rPr lang="en-US" dirty="0"/>
              <a:t>PostgreSQL supports JSON format columns</a:t>
            </a:r>
          </a:p>
        </p:txBody>
      </p:sp>
      <p:sp>
        <p:nvSpPr>
          <p:cNvPr id="3" name="Title 2">
            <a:extLst>
              <a:ext uri="{FF2B5EF4-FFF2-40B4-BE49-F238E27FC236}">
                <a16:creationId xmlns:a16="http://schemas.microsoft.com/office/drawing/2014/main" id="{5AE549B5-778D-2143-8138-EB2F7B922BF8}"/>
              </a:ext>
            </a:extLst>
          </p:cNvPr>
          <p:cNvSpPr>
            <a:spLocks noGrp="1"/>
          </p:cNvSpPr>
          <p:nvPr>
            <p:ph type="title"/>
          </p:nvPr>
        </p:nvSpPr>
        <p:spPr/>
        <p:txBody>
          <a:bodyPr/>
          <a:lstStyle/>
          <a:p>
            <a:r>
              <a:rPr lang="en-US" dirty="0"/>
              <a:t>JSON</a:t>
            </a:r>
          </a:p>
        </p:txBody>
      </p:sp>
      <p:pic>
        <p:nvPicPr>
          <p:cNvPr id="7" name="Picture 6">
            <a:extLst>
              <a:ext uri="{FF2B5EF4-FFF2-40B4-BE49-F238E27FC236}">
                <a16:creationId xmlns:a16="http://schemas.microsoft.com/office/drawing/2014/main" id="{52832BC8-528D-4A86-570F-0DB30256E653}"/>
              </a:ext>
            </a:extLst>
          </p:cNvPr>
          <p:cNvPicPr>
            <a:picLocks noChangeAspect="1"/>
          </p:cNvPicPr>
          <p:nvPr/>
        </p:nvPicPr>
        <p:blipFill>
          <a:blip r:embed="rId2"/>
          <a:stretch>
            <a:fillRect/>
          </a:stretch>
        </p:blipFill>
        <p:spPr>
          <a:xfrm>
            <a:off x="1471919" y="4037428"/>
            <a:ext cx="11686561" cy="4074319"/>
          </a:xfrm>
          <a:prstGeom prst="rect">
            <a:avLst/>
          </a:prstGeom>
        </p:spPr>
      </p:pic>
    </p:spTree>
    <p:extLst>
      <p:ext uri="{BB962C8B-B14F-4D97-AF65-F5344CB8AC3E}">
        <p14:creationId xmlns:p14="http://schemas.microsoft.com/office/powerpoint/2010/main" val="3258958985"/>
      </p:ext>
    </p:extLst>
  </p:cSld>
  <p:clrMapOvr>
    <a:masterClrMapping/>
  </p:clrMapOvr>
</p:sld>
</file>

<file path=ppt/theme/theme1.xml><?xml version="1.0" encoding="utf-8"?>
<a:theme xmlns:a="http://schemas.openxmlformats.org/drawingml/2006/main" name="Blank Presentation">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nk Presentation">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7" charset="0"/>
            <a:ea typeface="ＭＳ Ｐゴシック" pitchFamily="-107" charset="-128"/>
            <a:cs typeface="ＭＳ Ｐゴシック" pitchFamily="-107"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6313</TotalTime>
  <Words>2682</Words>
  <Application>Microsoft Office PowerPoint</Application>
  <PresentationFormat>自定义</PresentationFormat>
  <Paragraphs>409</Paragraphs>
  <Slides>58</Slides>
  <Notes>4</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58</vt:i4>
      </vt:variant>
    </vt:vector>
  </HeadingPairs>
  <TitlesOfParts>
    <vt:vector size="72" baseType="lpstr">
      <vt:lpstr>Gill Sans</vt:lpstr>
      <vt:lpstr>Gill Sans Light</vt:lpstr>
      <vt:lpstr>Gill Sans SemiBold</vt:lpstr>
      <vt:lpstr>等线</vt:lpstr>
      <vt:lpstr>Arial</vt:lpstr>
      <vt:lpstr>Consolas</vt:lpstr>
      <vt:lpstr>Lato</vt:lpstr>
      <vt:lpstr>Lato Black</vt:lpstr>
      <vt:lpstr>Montserrat</vt:lpstr>
      <vt:lpstr>Tahoma</vt:lpstr>
      <vt:lpstr>Times</vt:lpstr>
      <vt:lpstr>Times New Roman</vt:lpstr>
      <vt:lpstr>Blank Presentation</vt:lpstr>
      <vt:lpstr>1_Blank Presentation</vt:lpstr>
      <vt:lpstr> Principles of Database Systems (CS307) Lecture 15: Advanced Topics</vt:lpstr>
      <vt:lpstr>Beyond Tables: More Data Types</vt:lpstr>
      <vt:lpstr>Semi-Structured Data</vt:lpstr>
      <vt:lpstr>Features of Semi-Structured Data Models</vt:lpstr>
      <vt:lpstr>Features of Semi-Structured Data Models</vt:lpstr>
      <vt:lpstr>Features of Semi-Structured Data Models</vt:lpstr>
      <vt:lpstr>Nested Data Types</vt:lpstr>
      <vt:lpstr>JSON</vt:lpstr>
      <vt:lpstr>JSON</vt:lpstr>
      <vt:lpstr>JSON</vt:lpstr>
      <vt:lpstr>XML</vt:lpstr>
      <vt:lpstr>Textual Data</vt:lpstr>
      <vt:lpstr>Spatial Data</vt:lpstr>
      <vt:lpstr>Representation of Geometric Information</vt:lpstr>
      <vt:lpstr>Representation of Geometric Information</vt:lpstr>
      <vt:lpstr>Representation of Geometric Information</vt:lpstr>
      <vt:lpstr>NoSQL Database</vt:lpstr>
      <vt:lpstr>Beyond Storage: Big Data Analytics</vt:lpstr>
      <vt:lpstr>What is Data, By the Way?</vt:lpstr>
      <vt:lpstr>Data Attribute</vt:lpstr>
      <vt:lpstr>Attribute Types</vt:lpstr>
      <vt:lpstr>Attribute Types</vt:lpstr>
      <vt:lpstr>Discrete vs. Continuous</vt:lpstr>
      <vt:lpstr>Basic Statistical Descriptions</vt:lpstr>
      <vt:lpstr>Relationship between Data Objects: Data (Dis)Similarity</vt:lpstr>
      <vt:lpstr>What is Big Data?</vt:lpstr>
      <vt:lpstr>Three Dimensions of Big Data</vt:lpstr>
      <vt:lpstr>The Emergence of Data Science</vt:lpstr>
      <vt:lpstr>The Emergence of Data Science</vt:lpstr>
      <vt:lpstr>The Emergence of Data Science</vt:lpstr>
      <vt:lpstr>The Emergence of Data Science</vt:lpstr>
      <vt:lpstr>The Emergence of Data Science</vt:lpstr>
      <vt:lpstr>The Emergence of Data Science</vt:lpstr>
      <vt:lpstr>Standard Architecture</vt:lpstr>
      <vt:lpstr>Instantiations(1) - Businesspersons</vt:lpstr>
      <vt:lpstr>Instantiations(2) - Programmers</vt:lpstr>
      <vt:lpstr>Instantiations(3) - Enterprises</vt:lpstr>
      <vt:lpstr>Instantiations(4) – Web Companies</vt:lpstr>
      <vt:lpstr>ETL: What is Inside</vt:lpstr>
      <vt:lpstr>“Garbage in, garbage out.”</vt:lpstr>
      <vt:lpstr>Data Quality</vt:lpstr>
      <vt:lpstr>Data Cleaning</vt:lpstr>
      <vt:lpstr>Data Cleaning</vt:lpstr>
      <vt:lpstr>Data Integration</vt:lpstr>
      <vt:lpstr>Typical Data Cleaning and Integration Workflow</vt:lpstr>
      <vt:lpstr>Load and Store Data</vt:lpstr>
      <vt:lpstr>Data Warehouse</vt:lpstr>
      <vt:lpstr>Differences between Databases and Data Warehouses</vt:lpstr>
      <vt:lpstr>Data Analysis</vt:lpstr>
      <vt:lpstr>Something Basic: Statistics</vt:lpstr>
      <vt:lpstr>Exploratory Data Analysis (EDA)</vt:lpstr>
      <vt:lpstr>Exploratory Data Analysis (EDA)</vt:lpstr>
      <vt:lpstr>Data Mining</vt:lpstr>
      <vt:lpstr>Tasks in Data Mining</vt:lpstr>
      <vt:lpstr>Descriptive Tasks</vt:lpstr>
      <vt:lpstr>Predictive Tasks</vt:lpstr>
      <vt:lpstr>Data Visualization</vt:lpstr>
      <vt:lpstr>Why Do We Need Visualization?</vt:lpstr>
    </vt:vector>
  </TitlesOfParts>
  <Company>Melissa Kingman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Kingman</dc:creator>
  <cp:lastModifiedBy>Cheng Ran</cp:lastModifiedBy>
  <cp:revision>4358</cp:revision>
  <dcterms:created xsi:type="dcterms:W3CDTF">2008-06-27T17:43:00Z</dcterms:created>
  <dcterms:modified xsi:type="dcterms:W3CDTF">2022-12-25T09:58:50Z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